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83" r:id="rId3"/>
    <p:sldId id="284" r:id="rId4"/>
    <p:sldId id="285" r:id="rId5"/>
    <p:sldId id="269" r:id="rId6"/>
    <p:sldId id="257" r:id="rId7"/>
    <p:sldId id="258" r:id="rId8"/>
    <p:sldId id="259" r:id="rId9"/>
    <p:sldId id="260" r:id="rId10"/>
    <p:sldId id="261" r:id="rId11"/>
    <p:sldId id="262" r:id="rId12"/>
    <p:sldId id="268" r:id="rId13"/>
    <p:sldId id="263" r:id="rId14"/>
    <p:sldId id="264" r:id="rId15"/>
    <p:sldId id="265" r:id="rId16"/>
    <p:sldId id="267" r:id="rId17"/>
    <p:sldId id="271" r:id="rId18"/>
    <p:sldId id="272" r:id="rId19"/>
    <p:sldId id="270" r:id="rId20"/>
    <p:sldId id="274" r:id="rId21"/>
    <p:sldId id="275" r:id="rId22"/>
    <p:sldId id="276" r:id="rId23"/>
    <p:sldId id="277" r:id="rId24"/>
    <p:sldId id="278" r:id="rId25"/>
    <p:sldId id="279" r:id="rId26"/>
    <p:sldId id="280" r:id="rId27"/>
    <p:sldId id="281" r:id="rId28"/>
    <p:sldId id="282"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80" autoAdjust="0"/>
    <p:restoredTop sz="94660"/>
  </p:normalViewPr>
  <p:slideViewPr>
    <p:cSldViewPr snapToGrid="0">
      <p:cViewPr varScale="1">
        <p:scale>
          <a:sx n="77" d="100"/>
          <a:sy n="77" d="100"/>
        </p:scale>
        <p:origin x="96"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1203393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3189789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3138916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2436849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357325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1262811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930792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1334322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41724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1209608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6375BA-2003-49AD-9CC3-7F333EDB9A56}"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0CE82C-E56D-4013-854B-6C41AA6AD309}" type="slidenum">
              <a:rPr lang="en-US" smtClean="0"/>
              <a:t>‹#›</a:t>
            </a:fld>
            <a:endParaRPr lang="en-US" dirty="0"/>
          </a:p>
        </p:txBody>
      </p:sp>
    </p:spTree>
    <p:extLst>
      <p:ext uri="{BB962C8B-B14F-4D97-AF65-F5344CB8AC3E}">
        <p14:creationId xmlns:p14="http://schemas.microsoft.com/office/powerpoint/2010/main" val="213712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375BA-2003-49AD-9CC3-7F333EDB9A56}" type="datetimeFigureOut">
              <a:rPr lang="en-US" smtClean="0"/>
              <a:t>4/26/2021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0CE82C-E56D-4013-854B-6C41AA6AD309}" type="slidenum">
              <a:rPr lang="en-US" smtClean="0"/>
              <a:t>‹#›</a:t>
            </a:fld>
            <a:endParaRPr lang="en-US" dirty="0"/>
          </a:p>
        </p:txBody>
      </p:sp>
    </p:spTree>
    <p:extLst>
      <p:ext uri="{BB962C8B-B14F-4D97-AF65-F5344CB8AC3E}">
        <p14:creationId xmlns:p14="http://schemas.microsoft.com/office/powerpoint/2010/main" val="320243247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hub.jhu.edu/tags/coronavirus/articl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yworrywisekids.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healthstorycollaborative.org/coping-with-covid19" TargetMode="External"/><Relationship Id="rId3" Type="http://schemas.openxmlformats.org/officeDocument/2006/relationships/hyperlink" Target="https://psychhub.com/covid-19/" TargetMode="External"/><Relationship Id="rId7" Type="http://schemas.openxmlformats.org/officeDocument/2006/relationships/hyperlink" Target="https://www.jhsph.edu/" TargetMode="External"/><Relationship Id="rId2" Type="http://schemas.openxmlformats.org/officeDocument/2006/relationships/hyperlink" Target="https://www.mhanational.org/covid19" TargetMode="External"/><Relationship Id="rId1" Type="http://schemas.openxmlformats.org/officeDocument/2006/relationships/slideLayout" Target="../slideLayouts/slideLayout2.xml"/><Relationship Id="rId6" Type="http://schemas.openxmlformats.org/officeDocument/2006/relationships/hyperlink" Target="http://www.cdc.gov/" TargetMode="External"/><Relationship Id="rId5" Type="http://schemas.openxmlformats.org/officeDocument/2006/relationships/hyperlink" Target="https://www.nami.org/" TargetMode="External"/><Relationship Id="rId4" Type="http://schemas.openxmlformats.org/officeDocument/2006/relationships/hyperlink" Target="https://screening.mhanational.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zerotothree.org/resources/3374-setting-limits" TargetMode="External"/><Relationship Id="rId2" Type="http://schemas.openxmlformats.org/officeDocument/2006/relationships/hyperlink" Target="https://childmind.org/article/supporting-students-mental-health/" TargetMode="External"/><Relationship Id="rId1" Type="http://schemas.openxmlformats.org/officeDocument/2006/relationships/slideLayout" Target="../slideLayouts/slideLayout2.xml"/><Relationship Id="rId5" Type="http://schemas.openxmlformats.org/officeDocument/2006/relationships/hyperlink" Target="https://www.nasponline.org/" TargetMode="External"/><Relationship Id="rId4" Type="http://schemas.openxmlformats.org/officeDocument/2006/relationships/hyperlink" Target="https://centerforparentingeducation.org/"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hyperlink" Target="https://www.wssd.org/Page/1225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0761"/>
            <a:ext cx="9144000" cy="2112135"/>
          </a:xfrm>
        </p:spPr>
        <p:txBody>
          <a:bodyPr>
            <a:normAutofit fontScale="90000"/>
          </a:bodyPr>
          <a:lstStyle/>
          <a:p>
            <a:r>
              <a:rPr lang="en-US" dirty="0" smtClean="0"/>
              <a:t>COVID-19 and </a:t>
            </a:r>
            <a:r>
              <a:rPr lang="en-US" dirty="0" smtClean="0"/>
              <a:t>Child/Adolescent </a:t>
            </a:r>
            <a:r>
              <a:rPr lang="en-US" dirty="0" smtClean="0"/>
              <a:t>Mental Health</a:t>
            </a:r>
            <a:endParaRPr lang="en-US" dirty="0"/>
          </a:p>
        </p:txBody>
      </p:sp>
      <p:sp>
        <p:nvSpPr>
          <p:cNvPr id="3" name="Subtitle 2"/>
          <p:cNvSpPr>
            <a:spLocks noGrp="1"/>
          </p:cNvSpPr>
          <p:nvPr>
            <p:ph type="subTitle" idx="1"/>
          </p:nvPr>
        </p:nvSpPr>
        <p:spPr>
          <a:xfrm>
            <a:off x="7264145" y="5834131"/>
            <a:ext cx="4927855" cy="1023869"/>
          </a:xfrm>
        </p:spPr>
        <p:txBody>
          <a:bodyPr>
            <a:normAutofit fontScale="92500" lnSpcReduction="20000"/>
          </a:bodyPr>
          <a:lstStyle/>
          <a:p>
            <a:r>
              <a:rPr lang="en-US" sz="2000" dirty="0" smtClean="0"/>
              <a:t>     </a:t>
            </a:r>
            <a:r>
              <a:rPr lang="en-US" sz="2200" b="1" dirty="0" smtClean="0"/>
              <a:t>Mrs</a:t>
            </a:r>
            <a:r>
              <a:rPr lang="en-US" sz="2200" b="1" dirty="0" smtClean="0"/>
              <a:t>. Marlena </a:t>
            </a:r>
            <a:r>
              <a:rPr lang="en-US" sz="2200" b="1" dirty="0" smtClean="0"/>
              <a:t>O’Kane</a:t>
            </a:r>
            <a:endParaRPr lang="en-US" sz="2200" b="1" dirty="0" smtClean="0"/>
          </a:p>
          <a:p>
            <a:r>
              <a:rPr lang="en-US" sz="2200" b="1" dirty="0" smtClean="0"/>
              <a:t>Mrs. Jenna Grabiak</a:t>
            </a:r>
          </a:p>
          <a:p>
            <a:r>
              <a:rPr lang="en-US" sz="2200" b="1" dirty="0" smtClean="0"/>
              <a:t>Dr. M. McCullough</a:t>
            </a:r>
            <a:endParaRPr lang="en-US" sz="2200" b="1" dirty="0"/>
          </a:p>
        </p:txBody>
      </p:sp>
      <p:pic>
        <p:nvPicPr>
          <p:cNvPr id="4" name="Picture 3" descr="Image of virus and cell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895600" y="2562897"/>
            <a:ext cx="6220496" cy="3065172"/>
          </a:xfrm>
          <a:prstGeom prst="rect">
            <a:avLst/>
          </a:prstGeom>
          <a:noFill/>
          <a:ln>
            <a:noFill/>
          </a:ln>
        </p:spPr>
      </p:pic>
      <p:sp>
        <p:nvSpPr>
          <p:cNvPr id="5" name="TextBox 4"/>
          <p:cNvSpPr txBox="1"/>
          <p:nvPr/>
        </p:nvSpPr>
        <p:spPr>
          <a:xfrm>
            <a:off x="-87682" y="5736921"/>
            <a:ext cx="5849655" cy="954107"/>
          </a:xfrm>
          <a:prstGeom prst="rect">
            <a:avLst/>
          </a:prstGeom>
          <a:noFill/>
        </p:spPr>
        <p:txBody>
          <a:bodyPr wrap="square" rtlCol="0">
            <a:spAutoFit/>
          </a:bodyPr>
          <a:lstStyle/>
          <a:p>
            <a:r>
              <a:rPr lang="en-US" sz="2800" b="1" dirty="0" smtClean="0"/>
              <a:t> Board Focus Topic</a:t>
            </a:r>
          </a:p>
          <a:p>
            <a:r>
              <a:rPr lang="en-US" sz="2800" b="1" dirty="0" smtClean="0"/>
              <a:t> April 26, 2021</a:t>
            </a:r>
            <a:endParaRPr lang="en-US" sz="2800" b="1" dirty="0"/>
          </a:p>
        </p:txBody>
      </p:sp>
    </p:spTree>
    <p:extLst>
      <p:ext uri="{BB962C8B-B14F-4D97-AF65-F5344CB8AC3E}">
        <p14:creationId xmlns:p14="http://schemas.microsoft.com/office/powerpoint/2010/main" val="1173364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smtClean="0">
                <a:solidFill>
                  <a:schemeClr val="accent5">
                    <a:lumMod val="75000"/>
                  </a:schemeClr>
                </a:solidFill>
              </a:rPr>
              <a:t>Missed significant life events </a:t>
            </a:r>
            <a:r>
              <a:rPr lang="en-US" sz="5400" b="1" dirty="0" smtClean="0">
                <a:solidFill>
                  <a:schemeClr val="accent5">
                    <a:lumMod val="75000"/>
                  </a:schemeClr>
                </a:solidFill>
                <a:sym typeface="Wingdings" panose="05000000000000000000" pitchFamily="2" charset="2"/>
              </a:rPr>
              <a:t> Grief</a:t>
            </a:r>
            <a:endParaRPr lang="en-US" sz="5400" b="1" dirty="0">
              <a:solidFill>
                <a:schemeClr val="accent5">
                  <a:lumMod val="75000"/>
                </a:schemeClr>
              </a:solidFill>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dirty="0" smtClean="0"/>
              <a:t>Feeling of placing life “on-hold”.</a:t>
            </a:r>
          </a:p>
          <a:p>
            <a:r>
              <a:rPr lang="en-US" dirty="0" smtClean="0"/>
              <a:t>Birthdays, graduations, proms, vacations, births and funerals are some examples of the many significant life events that teens might have missed. </a:t>
            </a:r>
          </a:p>
          <a:p>
            <a:r>
              <a:rPr lang="en-US" i="1" dirty="0" smtClean="0"/>
              <a:t>Grief</a:t>
            </a:r>
            <a:r>
              <a:rPr lang="en-US" dirty="0" smtClean="0"/>
              <a:t> is a very real response to these losses.</a:t>
            </a:r>
          </a:p>
          <a:p>
            <a:r>
              <a:rPr lang="en-US" dirty="0" smtClean="0"/>
              <a:t>Elisabeth Kubler-Ross 5 stages of grief:</a:t>
            </a:r>
          </a:p>
          <a:p>
            <a:pPr lvl="1"/>
            <a:r>
              <a:rPr lang="en-US" dirty="0" smtClean="0"/>
              <a:t>Denial</a:t>
            </a:r>
          </a:p>
          <a:p>
            <a:pPr lvl="1"/>
            <a:r>
              <a:rPr lang="en-US" dirty="0" smtClean="0"/>
              <a:t>Anger</a:t>
            </a:r>
          </a:p>
          <a:p>
            <a:pPr lvl="1"/>
            <a:r>
              <a:rPr lang="en-US" dirty="0" smtClean="0"/>
              <a:t>Bargaining</a:t>
            </a:r>
          </a:p>
          <a:p>
            <a:pPr lvl="1"/>
            <a:r>
              <a:rPr lang="en-US" dirty="0" smtClean="0"/>
              <a:t>Depression</a:t>
            </a:r>
          </a:p>
          <a:p>
            <a:pPr lvl="1"/>
            <a:r>
              <a:rPr lang="en-US" dirty="0" smtClean="0"/>
              <a:t>Acceptance</a:t>
            </a:r>
          </a:p>
          <a:p>
            <a:pPr marL="457200" lvl="1" indent="0">
              <a:buNone/>
            </a:pPr>
            <a:r>
              <a:rPr lang="en-US" dirty="0" smtClean="0"/>
              <a:t>* Most teens are stuck in anger/depression </a:t>
            </a:r>
            <a:r>
              <a:rPr lang="en-US" dirty="0"/>
              <a:t>s</a:t>
            </a:r>
            <a:r>
              <a:rPr lang="en-US" dirty="0" smtClean="0"/>
              <a:t>tages</a:t>
            </a:r>
          </a:p>
          <a:p>
            <a:endParaRPr lang="en-US" dirty="0" smtClean="0"/>
          </a:p>
        </p:txBody>
      </p:sp>
      <p:pic>
        <p:nvPicPr>
          <p:cNvPr id="4" name="Picture 3" descr="Student and mother in virtual graduation class of 2020"/>
          <p:cNvPicPr/>
          <p:nvPr/>
        </p:nvPicPr>
        <p:blipFill>
          <a:blip r:embed="rId2">
            <a:extLst>
              <a:ext uri="{28A0092B-C50C-407E-A947-70E740481C1C}">
                <a14:useLocalDpi xmlns:a14="http://schemas.microsoft.com/office/drawing/2010/main" val="0"/>
              </a:ext>
            </a:extLst>
          </a:blip>
          <a:srcRect/>
          <a:stretch>
            <a:fillRect/>
          </a:stretch>
        </p:blipFill>
        <p:spPr bwMode="auto">
          <a:xfrm>
            <a:off x="7559849" y="3490175"/>
            <a:ext cx="3793951" cy="2686788"/>
          </a:xfrm>
          <a:prstGeom prst="rect">
            <a:avLst/>
          </a:prstGeom>
          <a:noFill/>
          <a:ln>
            <a:noFill/>
          </a:ln>
        </p:spPr>
      </p:pic>
    </p:spTree>
    <p:extLst>
      <p:ext uri="{BB962C8B-B14F-4D97-AF65-F5344CB8AC3E}">
        <p14:creationId xmlns:p14="http://schemas.microsoft.com/office/powerpoint/2010/main" val="1735296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accent5">
                    <a:lumMod val="75000"/>
                  </a:schemeClr>
                </a:solidFill>
              </a:rPr>
              <a:t>Loss of security and safety</a:t>
            </a:r>
            <a:endParaRPr lang="en-US" sz="6000" b="1" dirty="0">
              <a:solidFill>
                <a:schemeClr val="accent5">
                  <a:lumMod val="75000"/>
                </a:schemeClr>
              </a:solidFill>
            </a:endParaRPr>
          </a:p>
        </p:txBody>
      </p:sp>
      <p:sp>
        <p:nvSpPr>
          <p:cNvPr id="3" name="Content Placeholder 2"/>
          <p:cNvSpPr>
            <a:spLocks noGrp="1"/>
          </p:cNvSpPr>
          <p:nvPr>
            <p:ph idx="1"/>
          </p:nvPr>
        </p:nvSpPr>
        <p:spPr/>
        <p:txBody>
          <a:bodyPr/>
          <a:lstStyle/>
          <a:p>
            <a:r>
              <a:rPr lang="en-US" dirty="0" smtClean="0"/>
              <a:t>Job loss has affected many families during the pandemic.</a:t>
            </a:r>
          </a:p>
          <a:p>
            <a:r>
              <a:rPr lang="en-US" dirty="0" smtClean="0"/>
              <a:t>Economic insecurity is linked to adverse development, academic achievement, and health outcomes. </a:t>
            </a:r>
          </a:p>
          <a:p>
            <a:r>
              <a:rPr lang="en-US" dirty="0" smtClean="0"/>
              <a:t>Economic stressors could increase risk to exposure to violence. </a:t>
            </a:r>
          </a:p>
          <a:p>
            <a:r>
              <a:rPr lang="en-US" dirty="0" smtClean="0"/>
              <a:t>Along with stay-at-home orders, some adolescents may have been increasingly exposed to abuse and neglect, and increased rates of domestic and sexual violence. </a:t>
            </a:r>
          </a:p>
          <a:p>
            <a:pPr marL="457200" lvl="1" indent="0">
              <a:buNone/>
            </a:pPr>
            <a:r>
              <a:rPr lang="en-US" dirty="0" smtClean="0"/>
              <a:t>* </a:t>
            </a:r>
            <a:r>
              <a:rPr lang="en-US" dirty="0" smtClean="0">
                <a:solidFill>
                  <a:schemeClr val="accent5">
                    <a:lumMod val="75000"/>
                  </a:schemeClr>
                </a:solidFill>
              </a:rPr>
              <a:t>However, calls to CYS have plummeted, mainly because these students are not around those adults who typically report to CYS (teachers, counselors, school personnel).</a:t>
            </a:r>
            <a:endParaRPr lang="en-US" dirty="0">
              <a:solidFill>
                <a:schemeClr val="accent5">
                  <a:lumMod val="75000"/>
                </a:schemeClr>
              </a:solidFill>
            </a:endParaRPr>
          </a:p>
        </p:txBody>
      </p:sp>
    </p:spTree>
    <p:extLst>
      <p:ext uri="{BB962C8B-B14F-4D97-AF65-F5344CB8AC3E}">
        <p14:creationId xmlns:p14="http://schemas.microsoft.com/office/powerpoint/2010/main" val="2481167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solidFill>
                  <a:schemeClr val="accent5">
                    <a:lumMod val="75000"/>
                  </a:schemeClr>
                </a:solidFill>
              </a:rPr>
              <a:t>Challenges in lower-income communities</a:t>
            </a:r>
            <a:endParaRPr lang="en-US" sz="4800" b="1" dirty="0">
              <a:solidFill>
                <a:schemeClr val="accent5">
                  <a:lumMod val="75000"/>
                </a:schemeClr>
              </a:solidFill>
            </a:endParaRPr>
          </a:p>
        </p:txBody>
      </p:sp>
      <p:sp>
        <p:nvSpPr>
          <p:cNvPr id="3" name="Content Placeholder 2"/>
          <p:cNvSpPr>
            <a:spLocks noGrp="1"/>
          </p:cNvSpPr>
          <p:nvPr>
            <p:ph idx="1"/>
          </p:nvPr>
        </p:nvSpPr>
        <p:spPr/>
        <p:txBody>
          <a:bodyPr/>
          <a:lstStyle/>
          <a:p>
            <a:r>
              <a:rPr lang="en-US" dirty="0" smtClean="0"/>
              <a:t>Pandemic is highlighting a lot of societal divides in the way it is disproportionately impacting lower-income families. </a:t>
            </a:r>
          </a:p>
          <a:p>
            <a:r>
              <a:rPr lang="en-US" dirty="0" smtClean="0"/>
              <a:t>Stress and trauma is higher</a:t>
            </a:r>
          </a:p>
          <a:p>
            <a:r>
              <a:rPr lang="en-US" dirty="0" smtClean="0"/>
              <a:t>More food insecurity, housing instability, loss of income, and higher rates of illness and death. </a:t>
            </a:r>
          </a:p>
          <a:p>
            <a:r>
              <a:rPr lang="en-US" dirty="0" smtClean="0"/>
              <a:t>Barriers to support</a:t>
            </a:r>
          </a:p>
          <a:p>
            <a:r>
              <a:rPr lang="en-US" dirty="0" smtClean="0"/>
              <a:t>Older children taking care of younger children might have less time to concentrate and keep up with schoolwork.</a:t>
            </a:r>
            <a:endParaRPr lang="en-US" dirty="0"/>
          </a:p>
        </p:txBody>
      </p:sp>
    </p:spTree>
    <p:extLst>
      <p:ext uri="{BB962C8B-B14F-4D97-AF65-F5344CB8AC3E}">
        <p14:creationId xmlns:p14="http://schemas.microsoft.com/office/powerpoint/2010/main" val="954635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solidFill>
                  <a:schemeClr val="accent5">
                    <a:lumMod val="75000"/>
                  </a:schemeClr>
                </a:solidFill>
              </a:rPr>
              <a:t>What can you do as parents/caregivers?</a:t>
            </a:r>
            <a:endParaRPr lang="en-US" sz="4800" b="1" dirty="0">
              <a:solidFill>
                <a:schemeClr val="accent5">
                  <a:lumMod val="75000"/>
                </a:schemeClr>
              </a:solidFill>
            </a:endParaRPr>
          </a:p>
        </p:txBody>
      </p:sp>
      <p:sp>
        <p:nvSpPr>
          <p:cNvPr id="3" name="Content Placeholder 2"/>
          <p:cNvSpPr>
            <a:spLocks noGrp="1"/>
          </p:cNvSpPr>
          <p:nvPr>
            <p:ph idx="1"/>
          </p:nvPr>
        </p:nvSpPr>
        <p:spPr/>
        <p:txBody>
          <a:bodyPr>
            <a:normAutofit/>
          </a:bodyPr>
          <a:lstStyle/>
          <a:p>
            <a:r>
              <a:rPr lang="en-US" dirty="0" smtClean="0"/>
              <a:t>Maintain as normal a routine as possible</a:t>
            </a:r>
          </a:p>
          <a:p>
            <a:r>
              <a:rPr lang="en-US" dirty="0" smtClean="0"/>
              <a:t>Be alert for changes in behavior</a:t>
            </a:r>
            <a:endParaRPr lang="en-US" dirty="0"/>
          </a:p>
          <a:p>
            <a:r>
              <a:rPr lang="en-US" dirty="0" smtClean="0"/>
              <a:t>Talk, listen, and encourage expression</a:t>
            </a:r>
            <a:endParaRPr lang="en-US" dirty="0"/>
          </a:p>
          <a:p>
            <a:r>
              <a:rPr lang="en-US" dirty="0" smtClean="0"/>
              <a:t>Give honest and accurate information</a:t>
            </a:r>
            <a:endParaRPr lang="en-US" dirty="0"/>
          </a:p>
          <a:p>
            <a:r>
              <a:rPr lang="en-US" dirty="0" smtClean="0"/>
              <a:t>Teach simple steps to stay healthy</a:t>
            </a:r>
          </a:p>
          <a:p>
            <a:r>
              <a:rPr lang="en-US" dirty="0" smtClean="0"/>
              <a:t>Reassure children about their safety</a:t>
            </a:r>
            <a:endParaRPr lang="en-US" dirty="0"/>
          </a:p>
          <a:p>
            <a:r>
              <a:rPr lang="en-US" dirty="0" smtClean="0"/>
              <a:t>Always be willing to have a conversation about what they might see/hear on the news, social media outlets etc. </a:t>
            </a:r>
            <a:endParaRPr lang="en-US" dirty="0"/>
          </a:p>
        </p:txBody>
      </p:sp>
      <p:pic>
        <p:nvPicPr>
          <p:cNvPr id="4" name="Picture 3" descr="teenager wearing a hoodie outdoors"/>
          <p:cNvPicPr/>
          <p:nvPr/>
        </p:nvPicPr>
        <p:blipFill>
          <a:blip r:embed="rId2">
            <a:extLst>
              <a:ext uri="{28A0092B-C50C-407E-A947-70E740481C1C}">
                <a14:useLocalDpi xmlns:a14="http://schemas.microsoft.com/office/drawing/2010/main" val="0"/>
              </a:ext>
            </a:extLst>
          </a:blip>
          <a:srcRect/>
          <a:stretch>
            <a:fillRect/>
          </a:stretch>
        </p:blipFill>
        <p:spPr bwMode="auto">
          <a:xfrm>
            <a:off x="6928834" y="2198214"/>
            <a:ext cx="3896933" cy="2682879"/>
          </a:xfrm>
          <a:prstGeom prst="rect">
            <a:avLst/>
          </a:prstGeom>
          <a:noFill/>
          <a:ln>
            <a:noFill/>
          </a:ln>
        </p:spPr>
      </p:pic>
    </p:spTree>
    <p:extLst>
      <p:ext uri="{BB962C8B-B14F-4D97-AF65-F5344CB8AC3E}">
        <p14:creationId xmlns:p14="http://schemas.microsoft.com/office/powerpoint/2010/main" val="1441073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smtClean="0">
                <a:solidFill>
                  <a:schemeClr val="accent5">
                    <a:lumMod val="75000"/>
                  </a:schemeClr>
                </a:solidFill>
              </a:rPr>
              <a:t>Recognize and address fear and stress</a:t>
            </a:r>
            <a:endParaRPr lang="en-US" sz="5400" b="1" dirty="0">
              <a:solidFill>
                <a:schemeClr val="accent5">
                  <a:lumMod val="75000"/>
                </a:schemeClr>
              </a:solidFill>
            </a:endParaRPr>
          </a:p>
        </p:txBody>
      </p:sp>
      <p:sp>
        <p:nvSpPr>
          <p:cNvPr id="3" name="Content Placeholder 2"/>
          <p:cNvSpPr>
            <a:spLocks noGrp="1"/>
          </p:cNvSpPr>
          <p:nvPr>
            <p:ph idx="1"/>
          </p:nvPr>
        </p:nvSpPr>
        <p:spPr>
          <a:xfrm>
            <a:off x="838200" y="1416676"/>
            <a:ext cx="10515600" cy="4760287"/>
          </a:xfrm>
        </p:spPr>
        <p:txBody>
          <a:bodyPr>
            <a:normAutofit fontScale="25000" lnSpcReduction="20000"/>
          </a:bodyPr>
          <a:lstStyle/>
          <a:p>
            <a:r>
              <a:rPr lang="en-US" sz="8000" dirty="0" smtClean="0"/>
              <a:t>Adolescents can be very overwhelmed when stress is related to a traumatic event</a:t>
            </a:r>
          </a:p>
          <a:p>
            <a:r>
              <a:rPr lang="en-US" sz="8000" dirty="0" smtClean="0"/>
              <a:t>Students are experiencing traumatic stress from seeing/hearing an overabundance of Covid-19 news in the media.</a:t>
            </a:r>
          </a:p>
          <a:p>
            <a:r>
              <a:rPr lang="en-US" sz="8000" dirty="0" smtClean="0"/>
              <a:t>Particularly, when students see/hear about death often in the news, they associate it with potential death in their own neighborhood=toxic stress.</a:t>
            </a:r>
          </a:p>
          <a:p>
            <a:r>
              <a:rPr lang="en-US" sz="8000" dirty="0"/>
              <a:t>A concept that may be </a:t>
            </a:r>
            <a:r>
              <a:rPr lang="en-US" sz="8000" dirty="0" smtClean="0"/>
              <a:t>misunderstood, </a:t>
            </a:r>
            <a:r>
              <a:rPr lang="en-US" sz="8000" dirty="0"/>
              <a:t>involves the vulnerability of the human brain to be negatively impacted by </a:t>
            </a:r>
            <a:r>
              <a:rPr lang="en-US" sz="8000" dirty="0" smtClean="0"/>
              <a:t>traumatic events </a:t>
            </a:r>
            <a:r>
              <a:rPr lang="en-US" sz="8000" dirty="0"/>
              <a:t>even if we haven't personally experienced them. This concept is called </a:t>
            </a:r>
            <a:r>
              <a:rPr lang="en-US" sz="8000" i="1" dirty="0">
                <a:solidFill>
                  <a:srgbClr val="FF0000"/>
                </a:solidFill>
              </a:rPr>
              <a:t>vicarious </a:t>
            </a:r>
            <a:r>
              <a:rPr lang="en-US" sz="8000" i="1" dirty="0" smtClean="0">
                <a:solidFill>
                  <a:srgbClr val="FF0000"/>
                </a:solidFill>
              </a:rPr>
              <a:t>traumatization</a:t>
            </a:r>
            <a:r>
              <a:rPr lang="en-US" sz="8000" dirty="0"/>
              <a:t>. </a:t>
            </a:r>
            <a:endParaRPr lang="en-US" sz="8000" dirty="0" smtClean="0"/>
          </a:p>
          <a:p>
            <a:r>
              <a:rPr lang="en-US" sz="8000" dirty="0" smtClean="0"/>
              <a:t>Vicarious </a:t>
            </a:r>
            <a:r>
              <a:rPr lang="en-US" sz="8000" dirty="0"/>
              <a:t>traumatization has given us an understanding that witnessing </a:t>
            </a:r>
            <a:r>
              <a:rPr lang="en-US" sz="8000" dirty="0" smtClean="0"/>
              <a:t>or even </a:t>
            </a:r>
            <a:r>
              <a:rPr lang="en-US" sz="8000" dirty="0"/>
              <a:t>just having knowledge of the events can have negative consequences on our mental health</a:t>
            </a:r>
            <a:r>
              <a:rPr lang="en-US" sz="8000" dirty="0" smtClean="0"/>
              <a:t>. </a:t>
            </a:r>
            <a:endParaRPr lang="en-US" sz="8000" dirty="0"/>
          </a:p>
          <a:p>
            <a:r>
              <a:rPr lang="en-US" sz="8000" dirty="0" smtClean="0"/>
              <a:t>This feeling might be expressed as :</a:t>
            </a:r>
          </a:p>
          <a:p>
            <a:pPr lvl="1"/>
            <a:r>
              <a:rPr lang="en-US" sz="8000" dirty="0" smtClean="0"/>
              <a:t>Anger/frustration</a:t>
            </a:r>
          </a:p>
          <a:p>
            <a:pPr lvl="1"/>
            <a:r>
              <a:rPr lang="en-US" sz="8000" dirty="0" smtClean="0"/>
              <a:t>Worry</a:t>
            </a:r>
          </a:p>
          <a:p>
            <a:pPr lvl="1"/>
            <a:r>
              <a:rPr lang="en-US" sz="8000" dirty="0" smtClean="0"/>
              <a:t>Sadness</a:t>
            </a:r>
          </a:p>
          <a:p>
            <a:pPr lvl="1"/>
            <a:r>
              <a:rPr lang="en-US" sz="8000" dirty="0" smtClean="0"/>
              <a:t>Unhealthy eating/sleeping habits</a:t>
            </a:r>
          </a:p>
          <a:p>
            <a:pPr lvl="1"/>
            <a:r>
              <a:rPr lang="en-US" sz="8000" dirty="0" smtClean="0"/>
              <a:t>Difficulty with attention and concentration</a:t>
            </a:r>
          </a:p>
          <a:p>
            <a:pPr lvl="1"/>
            <a:r>
              <a:rPr lang="en-US" sz="8000" dirty="0" smtClean="0"/>
              <a:t>Isolation</a:t>
            </a:r>
          </a:p>
          <a:p>
            <a:pPr marL="457200" lvl="1" indent="0">
              <a:buNone/>
            </a:pPr>
            <a:endParaRPr lang="en-US" dirty="0"/>
          </a:p>
        </p:txBody>
      </p:sp>
    </p:spTree>
    <p:extLst>
      <p:ext uri="{BB962C8B-B14F-4D97-AF65-F5344CB8AC3E}">
        <p14:creationId xmlns:p14="http://schemas.microsoft.com/office/powerpoint/2010/main" val="3195157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smtClean="0">
                <a:solidFill>
                  <a:schemeClr val="accent5">
                    <a:lumMod val="75000"/>
                  </a:schemeClr>
                </a:solidFill>
              </a:rPr>
              <a:t>Teach and reinforce everyday preventative actions</a:t>
            </a:r>
            <a:endParaRPr lang="en-US" sz="5400" b="1" dirty="0">
              <a:solidFill>
                <a:schemeClr val="accent5">
                  <a:lumMod val="75000"/>
                </a:schemeClr>
              </a:solidFill>
            </a:endParaRPr>
          </a:p>
        </p:txBody>
      </p:sp>
      <p:sp>
        <p:nvSpPr>
          <p:cNvPr id="3" name="Content Placeholder 2"/>
          <p:cNvSpPr>
            <a:spLocks noGrp="1"/>
          </p:cNvSpPr>
          <p:nvPr>
            <p:ph idx="1"/>
          </p:nvPr>
        </p:nvSpPr>
        <p:spPr/>
        <p:txBody>
          <a:bodyPr/>
          <a:lstStyle/>
          <a:p>
            <a:r>
              <a:rPr lang="en-US" dirty="0" smtClean="0"/>
              <a:t>Encourage adolescents to be good role models of behavior by encouraging:</a:t>
            </a:r>
          </a:p>
          <a:p>
            <a:pPr lvl="1"/>
            <a:r>
              <a:rPr lang="en-US" dirty="0" smtClean="0"/>
              <a:t>Mask wearing</a:t>
            </a:r>
          </a:p>
          <a:p>
            <a:pPr lvl="1"/>
            <a:r>
              <a:rPr lang="en-US" dirty="0" smtClean="0"/>
              <a:t>Hand-washing</a:t>
            </a:r>
          </a:p>
          <a:p>
            <a:pPr lvl="1"/>
            <a:r>
              <a:rPr lang="en-US" dirty="0" smtClean="0"/>
              <a:t>Social distancing</a:t>
            </a:r>
          </a:p>
          <a:p>
            <a:pPr lvl="1"/>
            <a:r>
              <a:rPr lang="en-US" dirty="0" smtClean="0"/>
              <a:t>Limiting attendance at larger gatherings   </a:t>
            </a:r>
          </a:p>
          <a:p>
            <a:pPr marL="457200" lvl="1" indent="0">
              <a:buNone/>
            </a:pPr>
            <a:endParaRPr lang="en-US" dirty="0" smtClean="0"/>
          </a:p>
          <a:p>
            <a:pPr marL="228600" lvl="1">
              <a:spcBef>
                <a:spcPts val="1000"/>
              </a:spcBef>
            </a:pPr>
            <a:r>
              <a:rPr lang="en-US" sz="2800" dirty="0" smtClean="0"/>
              <a:t>Be mindful that adolescents might want to follow what their peers are doing. Stay in communication with other families if possible about group behaviors.</a:t>
            </a:r>
          </a:p>
          <a:p>
            <a:pPr marL="457200" lvl="1" indent="0">
              <a:buNone/>
            </a:pPr>
            <a:endParaRPr lang="en-US" dirty="0"/>
          </a:p>
        </p:txBody>
      </p:sp>
    </p:spTree>
    <p:extLst>
      <p:ext uri="{BB962C8B-B14F-4D97-AF65-F5344CB8AC3E}">
        <p14:creationId xmlns:p14="http://schemas.microsoft.com/office/powerpoint/2010/main" val="274537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solidFill>
                  <a:schemeClr val="accent5">
                    <a:lumMod val="75000"/>
                  </a:schemeClr>
                </a:solidFill>
              </a:rPr>
              <a:t>Help adolescents stay socially connected</a:t>
            </a:r>
            <a:endParaRPr lang="en-US" sz="4800" b="1" dirty="0">
              <a:solidFill>
                <a:schemeClr val="accent5">
                  <a:lumMod val="75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smtClean="0"/>
              <a:t>Encourage adolescents to reach out to friends and family via phone, video chats, and social media.</a:t>
            </a:r>
          </a:p>
          <a:p>
            <a:endParaRPr lang="en-US" dirty="0"/>
          </a:p>
          <a:p>
            <a:r>
              <a:rPr lang="en-US" dirty="0" smtClean="0"/>
              <a:t>Be willing to make some changes in terms of what you find acceptable screen-time use. </a:t>
            </a:r>
          </a:p>
          <a:p>
            <a:endParaRPr lang="en-US" dirty="0"/>
          </a:p>
          <a:p>
            <a:r>
              <a:rPr lang="en-US" dirty="0" smtClean="0"/>
              <a:t>More important than the amount of screen time is actually the type of screen time. </a:t>
            </a:r>
          </a:p>
          <a:p>
            <a:pPr marL="0" indent="0">
              <a:buNone/>
            </a:pPr>
            <a:endParaRPr lang="en-US" dirty="0"/>
          </a:p>
          <a:p>
            <a:r>
              <a:rPr lang="en-US" dirty="0" smtClean="0"/>
              <a:t>Teens use social media as their means of connection. It is important to teach positive use rather than limit it. </a:t>
            </a:r>
            <a:endParaRPr lang="en-US" dirty="0"/>
          </a:p>
        </p:txBody>
      </p:sp>
    </p:spTree>
    <p:extLst>
      <p:ext uri="{BB962C8B-B14F-4D97-AF65-F5344CB8AC3E}">
        <p14:creationId xmlns:p14="http://schemas.microsoft.com/office/powerpoint/2010/main" val="37839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smtClean="0">
                <a:solidFill>
                  <a:schemeClr val="accent5">
                    <a:lumMod val="75000"/>
                  </a:schemeClr>
                </a:solidFill>
              </a:rPr>
              <a:t>At-home resources to help children with anxiety</a:t>
            </a:r>
            <a:endParaRPr lang="en-US" sz="5400" b="1" dirty="0">
              <a:solidFill>
                <a:schemeClr val="accent5">
                  <a:lumMod val="75000"/>
                </a:schemeClr>
              </a:solidFill>
            </a:endParaRPr>
          </a:p>
        </p:txBody>
      </p:sp>
      <p:sp>
        <p:nvSpPr>
          <p:cNvPr id="3" name="Content Placeholder 2"/>
          <p:cNvSpPr>
            <a:spLocks noGrp="1"/>
          </p:cNvSpPr>
          <p:nvPr>
            <p:ph idx="1"/>
          </p:nvPr>
        </p:nvSpPr>
        <p:spPr>
          <a:xfrm>
            <a:off x="838199" y="1825625"/>
            <a:ext cx="11152032" cy="4394872"/>
          </a:xfrm>
        </p:spPr>
        <p:txBody>
          <a:bodyPr>
            <a:normAutofit fontScale="85000" lnSpcReduction="20000"/>
          </a:bodyPr>
          <a:lstStyle/>
          <a:p>
            <a:r>
              <a:rPr lang="en-US" sz="3100" dirty="0" smtClean="0"/>
              <a:t>If there are long waiting lists for therapy, self-help resources such </a:t>
            </a:r>
            <a:r>
              <a:rPr lang="en-US" sz="3100" dirty="0"/>
              <a:t>as workbooks on managing anxiety and online therapies, can help in the </a:t>
            </a:r>
            <a:r>
              <a:rPr lang="en-US" sz="3100" dirty="0" smtClean="0"/>
              <a:t>short </a:t>
            </a:r>
            <a:r>
              <a:rPr lang="en-US" sz="3100" dirty="0"/>
              <a:t>term and are better than nothing</a:t>
            </a:r>
            <a:r>
              <a:rPr lang="en-US" dirty="0" smtClean="0"/>
              <a:t>.</a:t>
            </a:r>
          </a:p>
          <a:p>
            <a:pPr marL="0" indent="0">
              <a:buNone/>
            </a:pPr>
            <a:endParaRPr lang="en-US" dirty="0"/>
          </a:p>
          <a:p>
            <a:r>
              <a:rPr lang="en-US" b="1" dirty="0"/>
              <a:t>For young kids: </a:t>
            </a:r>
            <a:r>
              <a:rPr lang="en-US" i="1" dirty="0"/>
              <a:t>What to Do When you Worry Too Much: A Kid’s Guide to Overcoming Anxiety</a:t>
            </a:r>
            <a:r>
              <a:rPr lang="en-US" dirty="0"/>
              <a:t> by Dawn </a:t>
            </a:r>
            <a:r>
              <a:rPr lang="en-US" dirty="0" smtClean="0"/>
              <a:t>Huebner</a:t>
            </a:r>
            <a:endParaRPr lang="en-US" dirty="0"/>
          </a:p>
          <a:p>
            <a:r>
              <a:rPr lang="en-US" b="1" dirty="0"/>
              <a:t>For teens: </a:t>
            </a:r>
            <a:r>
              <a:rPr lang="en-US" i="1" dirty="0"/>
              <a:t>The Anxiety Survival Guide for Teens</a:t>
            </a:r>
            <a:r>
              <a:rPr lang="en-US" dirty="0"/>
              <a:t> by Jennifer </a:t>
            </a:r>
            <a:r>
              <a:rPr lang="en-US" dirty="0" smtClean="0"/>
              <a:t>Shannon</a:t>
            </a:r>
          </a:p>
          <a:p>
            <a:r>
              <a:rPr lang="en-US" b="1" dirty="0"/>
              <a:t>For parents:</a:t>
            </a:r>
            <a:r>
              <a:rPr lang="en-US" dirty="0"/>
              <a:t> These books aim to </a:t>
            </a:r>
            <a:r>
              <a:rPr lang="en-US" dirty="0" smtClean="0"/>
              <a:t>identify </a:t>
            </a:r>
            <a:r>
              <a:rPr lang="en-US" dirty="0"/>
              <a:t>when the anxiety may have reached a point where treatment may be </a:t>
            </a:r>
            <a:r>
              <a:rPr lang="en-US" dirty="0" smtClean="0"/>
              <a:t>helpful:</a:t>
            </a:r>
            <a:endParaRPr lang="en-US" dirty="0"/>
          </a:p>
          <a:p>
            <a:pPr marL="0" indent="0">
              <a:buNone/>
            </a:pPr>
            <a:r>
              <a:rPr lang="en-US" dirty="0"/>
              <a:t>	</a:t>
            </a:r>
            <a:r>
              <a:rPr lang="en-US" dirty="0" smtClean="0"/>
              <a:t>- </a:t>
            </a:r>
            <a:r>
              <a:rPr lang="en-US" i="1" dirty="0" smtClean="0"/>
              <a:t>Freeing </a:t>
            </a:r>
            <a:r>
              <a:rPr lang="en-US" i="1" dirty="0"/>
              <a:t>Your Child from Anxiety: Revised &amp; Updated Edition</a:t>
            </a:r>
            <a:r>
              <a:rPr lang="en-US" dirty="0"/>
              <a:t> by Tamar Chansky</a:t>
            </a:r>
          </a:p>
          <a:p>
            <a:pPr marL="0" indent="0">
              <a:buNone/>
            </a:pPr>
            <a:r>
              <a:rPr lang="en-US" dirty="0"/>
              <a:t>	</a:t>
            </a:r>
            <a:r>
              <a:rPr lang="en-US" dirty="0" smtClean="0"/>
              <a:t>-</a:t>
            </a:r>
            <a:r>
              <a:rPr lang="en-US" i="1" dirty="0" smtClean="0"/>
              <a:t>Helping </a:t>
            </a:r>
            <a:r>
              <a:rPr lang="en-US" i="1" dirty="0"/>
              <a:t>Your Anxious Child: A Step by Step Guide for Parents</a:t>
            </a:r>
            <a:r>
              <a:rPr lang="en-US" dirty="0"/>
              <a:t> by Ronald Rapee</a:t>
            </a:r>
          </a:p>
          <a:p>
            <a:pPr marL="0" indent="0">
              <a:buNone/>
            </a:pPr>
            <a:r>
              <a:rPr lang="en-US" dirty="0"/>
              <a:t>	</a:t>
            </a:r>
            <a:r>
              <a:rPr lang="en-US" dirty="0" smtClean="0"/>
              <a:t>-</a:t>
            </a:r>
            <a:r>
              <a:rPr lang="en-US" i="1" dirty="0" smtClean="0"/>
              <a:t>You </a:t>
            </a:r>
            <a:r>
              <a:rPr lang="en-US" i="1" dirty="0"/>
              <a:t>and Your Anxious Child</a:t>
            </a:r>
            <a:r>
              <a:rPr lang="en-US" dirty="0"/>
              <a:t> by Anne Marie Albano</a:t>
            </a:r>
          </a:p>
          <a:p>
            <a:endParaRPr lang="en-US" dirty="0"/>
          </a:p>
          <a:p>
            <a:endParaRPr lang="en-US" dirty="0"/>
          </a:p>
        </p:txBody>
      </p:sp>
    </p:spTree>
    <p:extLst>
      <p:ext uri="{BB962C8B-B14F-4D97-AF65-F5344CB8AC3E}">
        <p14:creationId xmlns:p14="http://schemas.microsoft.com/office/powerpoint/2010/main" val="798550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accent5">
                    <a:lumMod val="75000"/>
                  </a:schemeClr>
                </a:solidFill>
              </a:rPr>
              <a:t>Online Resources</a:t>
            </a:r>
            <a:endParaRPr lang="en-US" sz="5400" b="1" dirty="0">
              <a:solidFill>
                <a:schemeClr val="accent5">
                  <a:lumMod val="75000"/>
                </a:schemeClr>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sz="3300" b="1" dirty="0">
                <a:solidFill>
                  <a:srgbClr val="C00000"/>
                </a:solidFill>
              </a:rPr>
              <a:t>Online resources for parents:</a:t>
            </a:r>
            <a:endParaRPr lang="en-US" sz="3300" dirty="0">
              <a:solidFill>
                <a:srgbClr val="C00000"/>
              </a:solidFill>
            </a:endParaRPr>
          </a:p>
          <a:p>
            <a:r>
              <a:rPr lang="en-US" dirty="0" smtClean="0">
                <a:hlinkClick r:id="rId2"/>
              </a:rPr>
              <a:t>WorryWiseKids.org</a:t>
            </a:r>
            <a:r>
              <a:rPr lang="en-US" dirty="0" smtClean="0"/>
              <a:t>: “</a:t>
            </a:r>
            <a:r>
              <a:rPr lang="en-US" dirty="0"/>
              <a:t>Dos and Don’ts for Parenting an Anxious Child.”</a:t>
            </a:r>
          </a:p>
          <a:p>
            <a:r>
              <a:rPr lang="en-US" u="sng" dirty="0" smtClean="0"/>
              <a:t>Child </a:t>
            </a:r>
            <a:r>
              <a:rPr lang="en-US" u="sng" dirty="0"/>
              <a:t>Anxiety Tales</a:t>
            </a:r>
            <a:r>
              <a:rPr lang="en-US" dirty="0"/>
              <a:t>: An online training program designed to support parents in helping their children better manage stress and </a:t>
            </a:r>
            <a:r>
              <a:rPr lang="en-US" dirty="0" smtClean="0"/>
              <a:t>anxiety.</a:t>
            </a:r>
          </a:p>
          <a:p>
            <a:endParaRPr lang="en-US" dirty="0"/>
          </a:p>
          <a:p>
            <a:pPr marL="0" indent="0">
              <a:buNone/>
            </a:pPr>
            <a:r>
              <a:rPr lang="en-US" sz="3300" b="1" dirty="0">
                <a:solidFill>
                  <a:srgbClr val="C00000"/>
                </a:solidFill>
              </a:rPr>
              <a:t>Online therapy resources for youth and parents:</a:t>
            </a:r>
            <a:endParaRPr lang="en-US" sz="3300" dirty="0">
              <a:solidFill>
                <a:srgbClr val="C00000"/>
              </a:solidFill>
            </a:endParaRPr>
          </a:p>
          <a:p>
            <a:r>
              <a:rPr lang="en-US" u="sng" dirty="0" smtClean="0"/>
              <a:t>Project </a:t>
            </a:r>
            <a:r>
              <a:rPr lang="en-US" u="sng" dirty="0"/>
              <a:t>Y.E.S</a:t>
            </a:r>
            <a:r>
              <a:rPr lang="en-US" dirty="0"/>
              <a:t>.: Free, brief, web-based activities designed to help teenagers learn strategies for dealing with stress.</a:t>
            </a:r>
          </a:p>
          <a:p>
            <a:r>
              <a:rPr lang="en-US" u="sng" dirty="0" smtClean="0"/>
              <a:t>Mayo </a:t>
            </a:r>
            <a:r>
              <a:rPr lang="en-US" u="sng" dirty="0"/>
              <a:t>Clinic Anxiety Coach</a:t>
            </a:r>
            <a:r>
              <a:rPr lang="en-US" dirty="0"/>
              <a:t>: A series of videos and guided questions for youth and their families to learn about how youth can gradually learn to face their fears.</a:t>
            </a:r>
          </a:p>
          <a:p>
            <a:r>
              <a:rPr lang="en-US" u="sng" dirty="0" smtClean="0"/>
              <a:t>Project </a:t>
            </a:r>
            <a:r>
              <a:rPr lang="en-US" u="sng" dirty="0"/>
              <a:t>BRAVE</a:t>
            </a:r>
            <a:r>
              <a:rPr lang="en-US" dirty="0"/>
              <a:t>: A free </a:t>
            </a:r>
            <a:r>
              <a:rPr lang="en-US" dirty="0" smtClean="0"/>
              <a:t>one session </a:t>
            </a:r>
            <a:r>
              <a:rPr lang="en-US" dirty="0"/>
              <a:t>program for parents to learn skills they can use to help their children manage anxiety more effectively.</a:t>
            </a:r>
          </a:p>
          <a:p>
            <a:endParaRPr lang="en-US" dirty="0"/>
          </a:p>
        </p:txBody>
      </p:sp>
    </p:spTree>
    <p:extLst>
      <p:ext uri="{BB962C8B-B14F-4D97-AF65-F5344CB8AC3E}">
        <p14:creationId xmlns:p14="http://schemas.microsoft.com/office/powerpoint/2010/main" val="91400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rgbClr val="7030A0"/>
                </a:solidFill>
              </a:rPr>
              <a:t>Additional Resources</a:t>
            </a:r>
            <a:endParaRPr lang="en-US" sz="6000" b="1" dirty="0">
              <a:solidFill>
                <a:srgbClr val="7030A0"/>
              </a:solidFill>
            </a:endParaRPr>
          </a:p>
        </p:txBody>
      </p:sp>
      <p:sp>
        <p:nvSpPr>
          <p:cNvPr id="3" name="Content Placeholder 2"/>
          <p:cNvSpPr>
            <a:spLocks noGrp="1"/>
          </p:cNvSpPr>
          <p:nvPr>
            <p:ph idx="1"/>
          </p:nvPr>
        </p:nvSpPr>
        <p:spPr>
          <a:xfrm>
            <a:off x="838200" y="1416676"/>
            <a:ext cx="10515600" cy="4760287"/>
          </a:xfrm>
        </p:spPr>
        <p:txBody>
          <a:bodyPr numCol="2">
            <a:normAutofit fontScale="55000" lnSpcReduction="20000"/>
          </a:bodyPr>
          <a:lstStyle/>
          <a:p>
            <a:pPr marL="571500" indent="-571500"/>
            <a:endParaRPr lang="en-US" sz="2400" dirty="0" smtClean="0"/>
          </a:p>
          <a:p>
            <a:pPr marL="0" indent="0">
              <a:buNone/>
            </a:pPr>
            <a:r>
              <a:rPr lang="en-US" sz="4200" dirty="0" smtClean="0"/>
              <a:t>For MHA COVID-19 resource</a:t>
            </a:r>
          </a:p>
          <a:p>
            <a:pPr marL="0" indent="0">
              <a:buNone/>
            </a:pPr>
            <a:r>
              <a:rPr lang="en-US" sz="4200" dirty="0" smtClean="0">
                <a:solidFill>
                  <a:schemeClr val="accent5">
                    <a:lumMod val="75000"/>
                  </a:schemeClr>
                </a:solidFill>
                <a:hlinkClick r:id="rId2"/>
              </a:rPr>
              <a:t>https://www.mhanational.org/covid19</a:t>
            </a:r>
            <a:endParaRPr lang="en-US" sz="4200" dirty="0" smtClean="0">
              <a:solidFill>
                <a:schemeClr val="accent5">
                  <a:lumMod val="75000"/>
                </a:schemeClr>
              </a:solidFill>
            </a:endParaRPr>
          </a:p>
          <a:p>
            <a:pPr marL="0" indent="0">
              <a:buNone/>
            </a:pPr>
            <a:endParaRPr lang="en-US" sz="4200" dirty="0" smtClean="0">
              <a:solidFill>
                <a:schemeClr val="accent5">
                  <a:lumMod val="75000"/>
                </a:schemeClr>
              </a:solidFill>
            </a:endParaRPr>
          </a:p>
          <a:p>
            <a:pPr marL="0" indent="0">
              <a:buNone/>
            </a:pPr>
            <a:r>
              <a:rPr lang="en-US" sz="4200" dirty="0" smtClean="0"/>
              <a:t>For other mental health COVID-19 resources </a:t>
            </a:r>
          </a:p>
          <a:p>
            <a:pPr marL="0" indent="0">
              <a:buNone/>
            </a:pPr>
            <a:r>
              <a:rPr lang="en-US" sz="4200" dirty="0" smtClean="0">
                <a:hlinkClick r:id="rId3"/>
              </a:rPr>
              <a:t>https://psychhub.com/covid-19/</a:t>
            </a:r>
            <a:endParaRPr lang="en-US" sz="4200" dirty="0" smtClean="0"/>
          </a:p>
          <a:p>
            <a:pPr marL="0" indent="0">
              <a:buNone/>
            </a:pPr>
            <a:endParaRPr lang="en-US" sz="4200" dirty="0" smtClean="0"/>
          </a:p>
          <a:p>
            <a:pPr marL="0" indent="0">
              <a:buNone/>
            </a:pPr>
            <a:r>
              <a:rPr lang="en-US" sz="4200" dirty="0" smtClean="0"/>
              <a:t>To take a free mental health screen </a:t>
            </a:r>
            <a:r>
              <a:rPr lang="en-US" sz="4200" dirty="0"/>
              <a:t> </a:t>
            </a:r>
            <a:r>
              <a:rPr lang="en-US" sz="4200" dirty="0" smtClean="0"/>
              <a:t>               </a:t>
            </a:r>
          </a:p>
          <a:p>
            <a:pPr marL="0" indent="0">
              <a:buNone/>
            </a:pPr>
            <a:r>
              <a:rPr lang="en-US" sz="4200" dirty="0" smtClean="0">
                <a:solidFill>
                  <a:schemeClr val="accent5">
                    <a:lumMod val="75000"/>
                  </a:schemeClr>
                </a:solidFill>
                <a:hlinkClick r:id="rId4"/>
              </a:rPr>
              <a:t>https://screening.mhanational.org</a:t>
            </a:r>
            <a:endParaRPr lang="en-US" sz="4200" dirty="0" smtClean="0">
              <a:solidFill>
                <a:schemeClr val="accent5">
                  <a:lumMod val="75000"/>
                </a:schemeClr>
              </a:solidFill>
            </a:endParaRPr>
          </a:p>
          <a:p>
            <a:pPr marL="0" indent="0">
              <a:buNone/>
            </a:pPr>
            <a:endParaRPr lang="en-US" sz="4200" dirty="0" smtClean="0"/>
          </a:p>
          <a:p>
            <a:pPr marL="0" indent="0">
              <a:buNone/>
            </a:pPr>
            <a:r>
              <a:rPr lang="en-US" sz="4200" dirty="0" smtClean="0"/>
              <a:t>National Alliance on Mental </a:t>
            </a:r>
            <a:r>
              <a:rPr lang="en-US" sz="4200" dirty="0" smtClean="0"/>
              <a:t>Illness                 </a:t>
            </a:r>
            <a:endParaRPr lang="en-US" sz="4200" dirty="0" smtClean="0"/>
          </a:p>
          <a:p>
            <a:pPr marL="0" indent="0">
              <a:buNone/>
            </a:pPr>
            <a:r>
              <a:rPr lang="en-US" sz="4200" dirty="0" smtClean="0"/>
              <a:t> </a:t>
            </a:r>
            <a:r>
              <a:rPr lang="en-US" sz="4200" dirty="0" smtClean="0">
                <a:hlinkClick r:id="rId5"/>
              </a:rPr>
              <a:t>https://</a:t>
            </a:r>
            <a:r>
              <a:rPr lang="en-US" sz="4200" dirty="0" smtClean="0">
                <a:hlinkClick r:id="rId5"/>
              </a:rPr>
              <a:t>www.nami.org</a:t>
            </a:r>
            <a:r>
              <a:rPr lang="en-US" sz="4200" dirty="0" smtClean="0"/>
              <a:t>                                    </a:t>
            </a:r>
            <a:endParaRPr lang="en-US" sz="4200" dirty="0" smtClean="0"/>
          </a:p>
          <a:p>
            <a:pPr marL="0" indent="0">
              <a:buNone/>
            </a:pPr>
            <a:endParaRPr lang="en-US" sz="4200" dirty="0" smtClean="0"/>
          </a:p>
          <a:p>
            <a:pPr marL="0" indent="0">
              <a:buNone/>
            </a:pPr>
            <a:r>
              <a:rPr lang="en-US" sz="4200" dirty="0" smtClean="0"/>
              <a:t>Center for Disease Control and Prevention</a:t>
            </a:r>
          </a:p>
          <a:p>
            <a:pPr marL="0" indent="0">
              <a:buNone/>
            </a:pPr>
            <a:r>
              <a:rPr lang="en-US" sz="4200" dirty="0" smtClean="0">
                <a:hlinkClick r:id="rId6"/>
              </a:rPr>
              <a:t> https://www.cdc.gov</a:t>
            </a:r>
            <a:endParaRPr lang="en-US" sz="4200" dirty="0" smtClean="0"/>
          </a:p>
          <a:p>
            <a:pPr marL="0" indent="0">
              <a:buNone/>
            </a:pPr>
            <a:endParaRPr lang="en-US" sz="4200" dirty="0" smtClean="0"/>
          </a:p>
          <a:p>
            <a:pPr marL="0" indent="0">
              <a:buNone/>
            </a:pPr>
            <a:r>
              <a:rPr lang="en-US" sz="4200" dirty="0" smtClean="0"/>
              <a:t>Johns Hopkins Center for Adolescent Health</a:t>
            </a:r>
          </a:p>
          <a:p>
            <a:pPr marL="0" indent="0">
              <a:buNone/>
            </a:pPr>
            <a:r>
              <a:rPr lang="en-US" sz="4200" dirty="0" smtClean="0"/>
              <a:t> </a:t>
            </a:r>
            <a:r>
              <a:rPr lang="en-US" sz="4200" dirty="0" smtClean="0">
                <a:hlinkClick r:id="rId7"/>
              </a:rPr>
              <a:t>https://www.jhsph.edu</a:t>
            </a:r>
            <a:endParaRPr lang="en-US" sz="4200" dirty="0" smtClean="0"/>
          </a:p>
          <a:p>
            <a:pPr marL="0" indent="0">
              <a:buNone/>
            </a:pPr>
            <a:r>
              <a:rPr lang="en-US" sz="4200" dirty="0" smtClean="0"/>
              <a:t> </a:t>
            </a:r>
          </a:p>
          <a:p>
            <a:pPr marL="0" indent="0">
              <a:buNone/>
            </a:pPr>
            <a:r>
              <a:rPr lang="en-US" sz="4200" dirty="0" smtClean="0"/>
              <a:t>Coping with Covid-19</a:t>
            </a:r>
          </a:p>
          <a:p>
            <a:pPr marL="0" indent="0">
              <a:buNone/>
            </a:pPr>
            <a:r>
              <a:rPr lang="en-US" sz="4200" dirty="0">
                <a:hlinkClick r:id="rId8"/>
              </a:rPr>
              <a:t>http://</a:t>
            </a:r>
            <a:r>
              <a:rPr lang="en-US" sz="4200" dirty="0" smtClean="0">
                <a:hlinkClick r:id="rId8"/>
              </a:rPr>
              <a:t>www.healthstorycollaborative.org/coping-with-covid19</a:t>
            </a:r>
            <a:endParaRPr lang="en-US" sz="4200" dirty="0" smtClean="0"/>
          </a:p>
          <a:p>
            <a:pPr marL="0" indent="0">
              <a:buNone/>
            </a:pPr>
            <a:endParaRPr lang="en-US" sz="4200" dirty="0"/>
          </a:p>
          <a:p>
            <a:pPr marL="0" indent="0">
              <a:buNone/>
            </a:pPr>
            <a:endParaRPr lang="en-US" sz="4200" dirty="0"/>
          </a:p>
        </p:txBody>
      </p:sp>
    </p:spTree>
    <p:extLst>
      <p:ext uri="{BB962C8B-B14F-4D97-AF65-F5344CB8AC3E}">
        <p14:creationId xmlns:p14="http://schemas.microsoft.com/office/powerpoint/2010/main" val="1346383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2">
                <a:lumMod val="25000"/>
              </a:schemeClr>
            </a:solidFill>
          </a:ln>
        </p:spPr>
        <p:txBody>
          <a:bodyPr>
            <a:normAutofit/>
          </a:bodyPr>
          <a:lstStyle/>
          <a:p>
            <a:r>
              <a:rPr lang="en-US" sz="6000" b="1" dirty="0" smtClean="0">
                <a:solidFill>
                  <a:srgbClr val="0070C0"/>
                </a:solidFill>
              </a:rPr>
              <a:t>   Behavioral Health Department</a:t>
            </a:r>
            <a:endParaRPr lang="en-US" sz="6000" b="1" dirty="0">
              <a:solidFill>
                <a:srgbClr val="0070C0"/>
              </a:solidFill>
            </a:endParaRPr>
          </a:p>
        </p:txBody>
      </p:sp>
      <p:sp>
        <p:nvSpPr>
          <p:cNvPr id="3" name="Content Placeholder 2"/>
          <p:cNvSpPr>
            <a:spLocks noGrp="1"/>
          </p:cNvSpPr>
          <p:nvPr>
            <p:ph idx="1"/>
          </p:nvPr>
        </p:nvSpPr>
        <p:spPr/>
        <p:txBody>
          <a:bodyPr>
            <a:normAutofit lnSpcReduction="10000"/>
          </a:bodyPr>
          <a:lstStyle/>
          <a:p>
            <a:pPr marL="0" indent="0">
              <a:buNone/>
            </a:pPr>
            <a:r>
              <a:rPr lang="en-US" b="1" dirty="0"/>
              <a:t>Goal: </a:t>
            </a:r>
            <a:r>
              <a:rPr lang="en-US" sz="3200" b="1" dirty="0" smtClean="0"/>
              <a:t>Provide </a:t>
            </a:r>
            <a:r>
              <a:rPr lang="en-US" sz="3200" b="1" dirty="0"/>
              <a:t>comprehensive and effective school counseling and mental health services within the district using a coordinated, systematic </a:t>
            </a:r>
            <a:r>
              <a:rPr lang="en-US" sz="3200" b="1" dirty="0" smtClean="0"/>
              <a:t>approach.</a:t>
            </a:r>
          </a:p>
          <a:p>
            <a:pPr marL="0" indent="0">
              <a:buNone/>
            </a:pPr>
            <a:endParaRPr lang="en-US" b="1" dirty="0" smtClean="0"/>
          </a:p>
          <a:p>
            <a:pPr lvl="1"/>
            <a:r>
              <a:rPr lang="en-US" sz="3200" dirty="0" smtClean="0"/>
              <a:t>Proactive Universal Supports</a:t>
            </a:r>
          </a:p>
          <a:p>
            <a:pPr lvl="1"/>
            <a:r>
              <a:rPr lang="en-US" sz="3200" dirty="0" smtClean="0"/>
              <a:t>Trauma-Invested Practices</a:t>
            </a:r>
          </a:p>
          <a:p>
            <a:pPr lvl="1"/>
            <a:r>
              <a:rPr lang="en-US" sz="3200" dirty="0" smtClean="0"/>
              <a:t>Tiered System</a:t>
            </a:r>
          </a:p>
          <a:p>
            <a:pPr lvl="1"/>
            <a:r>
              <a:rPr lang="en-US" sz="3200" dirty="0" smtClean="0"/>
              <a:t>Student-Centered</a:t>
            </a:r>
          </a:p>
          <a:p>
            <a:pPr lvl="1"/>
            <a:r>
              <a:rPr lang="en-US" sz="3200" dirty="0" smtClean="0"/>
              <a:t>Part of WSSD Culture and Conversation</a:t>
            </a:r>
            <a:endParaRPr lang="en-US" sz="3200" dirty="0"/>
          </a:p>
        </p:txBody>
      </p:sp>
      <p:pic>
        <p:nvPicPr>
          <p:cNvPr id="7" name="Picture 2" descr="WS School District (@WSSchools) | Twit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75" y="3184071"/>
            <a:ext cx="3127829" cy="3127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5253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COVID-19 and Children's Mental Health</a:t>
            </a:r>
            <a:endParaRPr lang="en-US" dirty="0"/>
          </a:p>
        </p:txBody>
      </p:sp>
      <p:sp>
        <p:nvSpPr>
          <p:cNvPr id="3" name="Subtitle 2"/>
          <p:cNvSpPr>
            <a:spLocks noGrp="1"/>
          </p:cNvSpPr>
          <p:nvPr>
            <p:ph type="subTitle" idx="1"/>
          </p:nvPr>
        </p:nvSpPr>
        <p:spPr/>
        <p:txBody>
          <a:bodyPr/>
          <a:lstStyle/>
          <a:p>
            <a:r>
              <a:rPr lang="en-US" dirty="0" smtClean="0"/>
              <a:t>Elementary K-5</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8609" y="4599282"/>
            <a:ext cx="3892655" cy="2179887"/>
          </a:xfrm>
          <a:prstGeom prst="rect">
            <a:avLst/>
          </a:prstGeom>
        </p:spPr>
      </p:pic>
    </p:spTree>
    <p:extLst>
      <p:ext uri="{BB962C8B-B14F-4D97-AF65-F5344CB8AC3E}">
        <p14:creationId xmlns:p14="http://schemas.microsoft.com/office/powerpoint/2010/main" val="20220978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is the Covid-19 Pandemic </a:t>
            </a:r>
            <a:r>
              <a:rPr lang="en-US" dirty="0"/>
              <a:t>A</a:t>
            </a:r>
            <a:r>
              <a:rPr lang="en-US" dirty="0" smtClean="0"/>
              <a:t>ffecting </a:t>
            </a:r>
            <a:r>
              <a:rPr lang="en-US" dirty="0"/>
              <a:t>C</a:t>
            </a:r>
            <a:r>
              <a:rPr lang="en-US" dirty="0" smtClean="0"/>
              <a:t>hildren?</a:t>
            </a:r>
            <a:endParaRPr lang="en-US" dirty="0"/>
          </a:p>
        </p:txBody>
      </p:sp>
      <p:sp>
        <p:nvSpPr>
          <p:cNvPr id="3" name="Content Placeholder 2"/>
          <p:cNvSpPr>
            <a:spLocks noGrp="1"/>
          </p:cNvSpPr>
          <p:nvPr>
            <p:ph idx="1"/>
          </p:nvPr>
        </p:nvSpPr>
        <p:spPr>
          <a:xfrm>
            <a:off x="1025236" y="2149475"/>
            <a:ext cx="10515600" cy="4351338"/>
          </a:xfrm>
        </p:spPr>
        <p:txBody>
          <a:bodyPr/>
          <a:lstStyle/>
          <a:p>
            <a:r>
              <a:rPr lang="en-US" dirty="0" smtClean="0"/>
              <a:t>Children are experiencing many of the same impacts as adolescents</a:t>
            </a:r>
          </a:p>
          <a:p>
            <a:pPr lvl="1"/>
            <a:r>
              <a:rPr lang="en-US" dirty="0" smtClean="0"/>
              <a:t>School closures</a:t>
            </a:r>
          </a:p>
          <a:p>
            <a:pPr lvl="1"/>
            <a:r>
              <a:rPr lang="en-US" dirty="0" smtClean="0"/>
              <a:t>Not getting to see friends and peers</a:t>
            </a:r>
          </a:p>
          <a:p>
            <a:pPr lvl="1"/>
            <a:r>
              <a:rPr lang="en-US" dirty="0" smtClean="0"/>
              <a:t>Change in routine</a:t>
            </a:r>
          </a:p>
          <a:p>
            <a:pPr lvl="1"/>
            <a:r>
              <a:rPr lang="en-US" dirty="0" smtClean="0"/>
              <a:t>Break in continuity of learning</a:t>
            </a:r>
          </a:p>
          <a:p>
            <a:pPr lvl="1"/>
            <a:r>
              <a:rPr lang="en-US" dirty="0" smtClean="0"/>
              <a:t>Break in continuity of health care</a:t>
            </a:r>
          </a:p>
          <a:p>
            <a:pPr lvl="1"/>
            <a:r>
              <a:rPr lang="en-US" dirty="0" smtClean="0"/>
              <a:t>Missed significant life events</a:t>
            </a:r>
          </a:p>
          <a:p>
            <a:pPr lvl="1"/>
            <a:r>
              <a:rPr lang="en-US" dirty="0" smtClean="0"/>
              <a:t>Loss of security and safety </a:t>
            </a:r>
          </a:p>
          <a:p>
            <a:pPr lvl="1"/>
            <a:endParaRPr lang="en-US" dirty="0"/>
          </a:p>
          <a:p>
            <a:pPr marL="457200" lvl="1" indent="0">
              <a:buNone/>
            </a:pPr>
            <a:r>
              <a:rPr lang="en-US" dirty="0"/>
              <a:t>M</a:t>
            </a:r>
            <a:r>
              <a:rPr lang="en-US" dirty="0" smtClean="0"/>
              <a:t>any children’s social, emotional, and mental well-being  has been impacted by the pandemic.</a:t>
            </a:r>
            <a:endParaRPr lang="en-US" dirty="0"/>
          </a:p>
          <a:p>
            <a:pPr marL="457200" lvl="1" indent="0">
              <a:buNone/>
            </a:pPr>
            <a:endParaRPr lang="en-US" dirty="0" smtClean="0"/>
          </a:p>
        </p:txBody>
      </p:sp>
      <p:pic>
        <p:nvPicPr>
          <p:cNvPr id="2050" name="Picture 2" descr="5 ways the pandemic is affecting the world's childr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4904" y="3043645"/>
            <a:ext cx="2929098" cy="1949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5244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Developmental Tasks of Children </a:t>
            </a:r>
            <a:r>
              <a:rPr lang="en-US" sz="1600" dirty="0" smtClean="0"/>
              <a:t>(6-11 yrs old)</a:t>
            </a:r>
            <a:endParaRPr lang="en-US" sz="1600" dirty="0"/>
          </a:p>
        </p:txBody>
      </p:sp>
      <p:sp>
        <p:nvSpPr>
          <p:cNvPr id="3" name="Content Placeholder 2"/>
          <p:cNvSpPr>
            <a:spLocks noGrp="1"/>
          </p:cNvSpPr>
          <p:nvPr>
            <p:ph idx="1"/>
          </p:nvPr>
        </p:nvSpPr>
        <p:spPr>
          <a:xfrm>
            <a:off x="838200" y="1459366"/>
            <a:ext cx="10515600" cy="5120639"/>
          </a:xfrm>
        </p:spPr>
        <p:txBody>
          <a:bodyPr>
            <a:normAutofit lnSpcReduction="10000"/>
          </a:bodyPr>
          <a:lstStyle/>
          <a:p>
            <a:r>
              <a:rPr lang="en-US" sz="2400" dirty="0" smtClean="0"/>
              <a:t>Children of this age range ask a lot of questions! They are eager to learn about the world and acquire new skills</a:t>
            </a:r>
          </a:p>
          <a:p>
            <a:r>
              <a:rPr lang="en-US" sz="2400" dirty="0" smtClean="0"/>
              <a:t>Children are very aware of rules- they may not always follow them, but they are testing limits and beginning to understand why they exist</a:t>
            </a:r>
          </a:p>
          <a:p>
            <a:pPr marL="0" indent="0">
              <a:buNone/>
            </a:pPr>
            <a:r>
              <a:rPr lang="en-US" dirty="0" smtClean="0"/>
              <a:t>	</a:t>
            </a:r>
            <a:r>
              <a:rPr lang="en-US" sz="2400" b="1" dirty="0" smtClean="0"/>
              <a:t>Developmental Tasks:</a:t>
            </a:r>
          </a:p>
          <a:p>
            <a:pPr marL="0" indent="0">
              <a:buNone/>
            </a:pPr>
            <a:r>
              <a:rPr lang="en-US" sz="2400" dirty="0"/>
              <a:t>	</a:t>
            </a:r>
            <a:r>
              <a:rPr lang="en-US" sz="2400" dirty="0" smtClean="0"/>
              <a:t>Accepting and following rules</a:t>
            </a:r>
          </a:p>
          <a:p>
            <a:pPr marL="0" indent="0">
              <a:buNone/>
            </a:pPr>
            <a:r>
              <a:rPr lang="en-US" sz="2400" dirty="0"/>
              <a:t>	</a:t>
            </a:r>
            <a:r>
              <a:rPr lang="en-US" sz="2400" dirty="0" smtClean="0"/>
              <a:t>Learning new skills</a:t>
            </a:r>
          </a:p>
          <a:p>
            <a:pPr marL="0" indent="0">
              <a:buNone/>
            </a:pPr>
            <a:r>
              <a:rPr lang="en-US" sz="2400" dirty="0"/>
              <a:t>	</a:t>
            </a:r>
            <a:r>
              <a:rPr lang="en-US" sz="2400" dirty="0" smtClean="0"/>
              <a:t>Selecting adult role models</a:t>
            </a:r>
          </a:p>
          <a:p>
            <a:pPr marL="0" indent="0">
              <a:buNone/>
            </a:pPr>
            <a:r>
              <a:rPr lang="en-US" sz="2400" dirty="0"/>
              <a:t>	</a:t>
            </a:r>
            <a:r>
              <a:rPr lang="en-US" sz="2400" dirty="0" smtClean="0"/>
              <a:t>Learning how the world works</a:t>
            </a:r>
          </a:p>
          <a:p>
            <a:pPr marL="0" indent="0">
              <a:buNone/>
            </a:pPr>
            <a:r>
              <a:rPr lang="en-US" sz="2400" dirty="0" smtClean="0"/>
              <a:t>	Increasing independence</a:t>
            </a:r>
          </a:p>
          <a:p>
            <a:pPr marL="0" indent="0">
              <a:buNone/>
            </a:pPr>
            <a:r>
              <a:rPr lang="en-US" sz="2400" dirty="0"/>
              <a:t>	</a:t>
            </a:r>
            <a:r>
              <a:rPr lang="en-US" sz="2400" dirty="0" smtClean="0"/>
              <a:t>Enhancing ability to reason</a:t>
            </a:r>
          </a:p>
          <a:p>
            <a:pPr marL="0" indent="0">
              <a:buNone/>
            </a:pPr>
            <a:r>
              <a:rPr lang="en-US" sz="2400" dirty="0"/>
              <a:t>	</a:t>
            </a:r>
            <a:r>
              <a:rPr lang="en-US" sz="2400" dirty="0" smtClean="0"/>
              <a:t>Becoming more cooperative</a:t>
            </a:r>
            <a:endParaRPr lang="en-US" sz="2400" dirty="0"/>
          </a:p>
        </p:txBody>
      </p:sp>
      <p:pic>
        <p:nvPicPr>
          <p:cNvPr id="4098" name="Picture 2" descr="Deadline March 1 for elementary school scholarships - Northeast Tim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6824" y="3165099"/>
            <a:ext cx="3169516" cy="2538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7986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Mental Health and Children</a:t>
            </a:r>
            <a:endParaRPr lang="en-US" dirty="0"/>
          </a:p>
        </p:txBody>
      </p:sp>
      <p:sp>
        <p:nvSpPr>
          <p:cNvPr id="3" name="Content Placeholder 2"/>
          <p:cNvSpPr>
            <a:spLocks noGrp="1"/>
          </p:cNvSpPr>
          <p:nvPr>
            <p:ph idx="1"/>
          </p:nvPr>
        </p:nvSpPr>
        <p:spPr>
          <a:xfrm>
            <a:off x="682625" y="1449977"/>
            <a:ext cx="10515600" cy="5050836"/>
          </a:xfrm>
        </p:spPr>
        <p:txBody>
          <a:bodyPr>
            <a:normAutofit/>
          </a:bodyPr>
          <a:lstStyle/>
          <a:p>
            <a:pPr marL="0" indent="0">
              <a:buNone/>
            </a:pPr>
            <a:r>
              <a:rPr lang="en-US" dirty="0" smtClean="0"/>
              <a:t>Younger children may not know how to talk about their feelings and will instead show changes in their behavior or development</a:t>
            </a:r>
          </a:p>
          <a:p>
            <a:endParaRPr lang="en-US" dirty="0" smtClean="0"/>
          </a:p>
          <a:p>
            <a:r>
              <a:rPr lang="en-US" dirty="0" smtClean="0"/>
              <a:t>Children may fear going to school and spending time with friends</a:t>
            </a:r>
          </a:p>
          <a:p>
            <a:r>
              <a:rPr lang="en-US" dirty="0" smtClean="0"/>
              <a:t>Trouble paying attention/ concentration</a:t>
            </a:r>
          </a:p>
          <a:p>
            <a:r>
              <a:rPr lang="en-US" dirty="0" smtClean="0"/>
              <a:t>Some children may become aggressive/ behavior changes</a:t>
            </a:r>
          </a:p>
          <a:p>
            <a:r>
              <a:rPr lang="en-US" dirty="0" smtClean="0"/>
              <a:t>Children might begin to regress and act younger than their age</a:t>
            </a:r>
          </a:p>
          <a:p>
            <a:r>
              <a:rPr lang="en-US" dirty="0" smtClean="0"/>
              <a:t>Sudden change in mood</a:t>
            </a:r>
          </a:p>
          <a:p>
            <a:r>
              <a:rPr lang="en-US" dirty="0" smtClean="0"/>
              <a:t>Hard time falling or staying asleep</a:t>
            </a:r>
          </a:p>
          <a:p>
            <a:r>
              <a:rPr lang="en-US" dirty="0" smtClean="0"/>
              <a:t>Changes in appetite</a:t>
            </a:r>
          </a:p>
          <a:p>
            <a:endParaRPr lang="en-US" dirty="0"/>
          </a:p>
        </p:txBody>
      </p:sp>
      <p:pic>
        <p:nvPicPr>
          <p:cNvPr id="5122" name="Picture 2" descr="Why Mental Health Education in Schools is So Importa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4423805"/>
            <a:ext cx="2628900"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93098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Helping Children Cope</a:t>
            </a:r>
            <a:endParaRPr lang="en-US" dirty="0"/>
          </a:p>
        </p:txBody>
      </p:sp>
      <p:sp>
        <p:nvSpPr>
          <p:cNvPr id="3" name="Content Placeholder 2"/>
          <p:cNvSpPr>
            <a:spLocks noGrp="1"/>
          </p:cNvSpPr>
          <p:nvPr>
            <p:ph idx="1"/>
          </p:nvPr>
        </p:nvSpPr>
        <p:spPr>
          <a:xfrm>
            <a:off x="838200" y="1690688"/>
            <a:ext cx="10515600" cy="4808537"/>
          </a:xfrm>
        </p:spPr>
        <p:txBody>
          <a:bodyPr>
            <a:normAutofit fontScale="77500" lnSpcReduction="20000"/>
          </a:bodyPr>
          <a:lstStyle/>
          <a:p>
            <a:pPr marL="0" indent="0">
              <a:buNone/>
            </a:pPr>
            <a:r>
              <a:rPr lang="en-US" sz="3300" dirty="0" smtClean="0"/>
              <a:t>“Anything that’s human is mentionable, and anything that is mentionable can be more manageable. When we can talk about our feelings, they become less overwhelming, less upsetting, and less scary. The people we trust with that important talk can help us know that we are not alone.” – Mr. Rogers</a:t>
            </a:r>
          </a:p>
          <a:p>
            <a:pPr marL="0" indent="0">
              <a:buNone/>
            </a:pPr>
            <a:endParaRPr lang="en-US" sz="3300" dirty="0"/>
          </a:p>
          <a:p>
            <a:pPr marL="0" indent="0">
              <a:buNone/>
            </a:pPr>
            <a:r>
              <a:rPr lang="en-US" dirty="0" smtClean="0"/>
              <a:t> Most children want to talk about things that make them feel anxious or stressed- so let them.</a:t>
            </a:r>
          </a:p>
          <a:p>
            <a:pPr marL="0" indent="0">
              <a:buNone/>
            </a:pPr>
            <a:endParaRPr lang="en-US" dirty="0"/>
          </a:p>
          <a:p>
            <a:pPr marL="0" indent="0">
              <a:buNone/>
            </a:pPr>
            <a:endParaRPr lang="en-US" dirty="0" smtClean="0"/>
          </a:p>
          <a:p>
            <a:pPr marL="0" indent="0">
              <a:buNone/>
            </a:pPr>
            <a:endParaRPr lang="en-US" dirty="0"/>
          </a:p>
          <a:p>
            <a:pPr marL="0" indent="0">
              <a:buNone/>
            </a:pPr>
            <a:r>
              <a:rPr lang="en-US" sz="1400" dirty="0" smtClean="0"/>
              <a:t>																																									(zerotothree.org)</a:t>
            </a:r>
          </a:p>
          <a:p>
            <a:pPr marL="0" indent="0">
              <a:buNone/>
            </a:pPr>
            <a:r>
              <a:rPr lang="en-US" sz="1400" dirty="0" smtClean="0"/>
              <a:t>																				(SAHMSA)</a:t>
            </a:r>
            <a:endParaRPr lang="en-US" sz="1400" dirty="0"/>
          </a:p>
        </p:txBody>
      </p:sp>
      <p:pic>
        <p:nvPicPr>
          <p:cNvPr id="3074" name="Picture 2" descr="The Guardian view on children in the pandemic: hidden victims | Children's  rights | The Guardi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5750" y="4853260"/>
            <a:ext cx="2878571" cy="1816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33625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Discussing COVID-19 with Children</a:t>
            </a:r>
            <a:endParaRPr lang="en-US" dirty="0"/>
          </a:p>
        </p:txBody>
      </p:sp>
      <p:sp>
        <p:nvSpPr>
          <p:cNvPr id="3" name="Content Placeholder 2"/>
          <p:cNvSpPr>
            <a:spLocks noGrp="1"/>
          </p:cNvSpPr>
          <p:nvPr>
            <p:ph idx="1"/>
          </p:nvPr>
        </p:nvSpPr>
        <p:spPr/>
        <p:txBody>
          <a:bodyPr/>
          <a:lstStyle/>
          <a:p>
            <a:r>
              <a:rPr lang="en-US" dirty="0" smtClean="0"/>
              <a:t>Covid-19 can be a difficult subject for parents to talk about with children</a:t>
            </a:r>
          </a:p>
          <a:p>
            <a:r>
              <a:rPr lang="en-US" dirty="0" smtClean="0"/>
              <a:t>It is natural to want to “protect” children from this information</a:t>
            </a:r>
          </a:p>
          <a:p>
            <a:r>
              <a:rPr lang="en-US" dirty="0" smtClean="0"/>
              <a:t>Children are able to detect emotional changes in their family, and they will most likely have questions that they want to be answered</a:t>
            </a:r>
          </a:p>
          <a:p>
            <a:pPr lvl="1"/>
            <a:r>
              <a:rPr lang="en-US" dirty="0" smtClean="0"/>
              <a:t>Provide children with basic information</a:t>
            </a:r>
          </a:p>
          <a:p>
            <a:pPr lvl="1"/>
            <a:r>
              <a:rPr lang="en-US" dirty="0" smtClean="0"/>
              <a:t>Develop a shared understanding within the family</a:t>
            </a:r>
          </a:p>
          <a:p>
            <a:pPr lvl="1"/>
            <a:r>
              <a:rPr lang="en-US" dirty="0" smtClean="0"/>
              <a:t>School aged children will have a basic understanding of what the virus is and understand that it is dangerous</a:t>
            </a:r>
          </a:p>
          <a:p>
            <a:pPr lvl="1"/>
            <a:r>
              <a:rPr lang="en-US" dirty="0" smtClean="0"/>
              <a:t>Make sure to tailor your explanation to fit your child’s age</a:t>
            </a:r>
            <a:endParaRPr lang="en-US" dirty="0"/>
          </a:p>
        </p:txBody>
      </p:sp>
    </p:spTree>
    <p:extLst>
      <p:ext uri="{BB962C8B-B14F-4D97-AF65-F5344CB8AC3E}">
        <p14:creationId xmlns:p14="http://schemas.microsoft.com/office/powerpoint/2010/main" val="16712547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Role of Parents and Guardians</a:t>
            </a:r>
            <a:endParaRPr lang="en-US" dirty="0"/>
          </a:p>
        </p:txBody>
      </p:sp>
      <p:sp>
        <p:nvSpPr>
          <p:cNvPr id="3" name="Content Placeholder 2"/>
          <p:cNvSpPr>
            <a:spLocks noGrp="1"/>
          </p:cNvSpPr>
          <p:nvPr>
            <p:ph idx="1"/>
          </p:nvPr>
        </p:nvSpPr>
        <p:spPr/>
        <p:txBody>
          <a:bodyPr>
            <a:normAutofit lnSpcReduction="10000"/>
          </a:bodyPr>
          <a:lstStyle/>
          <a:p>
            <a:r>
              <a:rPr lang="en-US" dirty="0" smtClean="0"/>
              <a:t>Children look to adults for guidance on how to react to stressful events- parents/ guardians set the tone in the household</a:t>
            </a:r>
          </a:p>
          <a:p>
            <a:pPr lvl="1"/>
            <a:r>
              <a:rPr lang="en-US" dirty="0" smtClean="0"/>
              <a:t>Stay calm- listen- and offer reassurance</a:t>
            </a:r>
          </a:p>
          <a:p>
            <a:pPr lvl="1"/>
            <a:r>
              <a:rPr lang="en-US" dirty="0" smtClean="0"/>
              <a:t>Be a role model- children will learn from your example</a:t>
            </a:r>
          </a:p>
          <a:p>
            <a:pPr lvl="1"/>
            <a:r>
              <a:rPr lang="en-US" dirty="0" smtClean="0"/>
              <a:t>Be aware of how you talk about COVID-19- your conversations on the topic can increase or decrease fear</a:t>
            </a:r>
          </a:p>
          <a:p>
            <a:pPr lvl="1"/>
            <a:r>
              <a:rPr lang="en-US" dirty="0" smtClean="0"/>
              <a:t>Explain social distancing</a:t>
            </a:r>
          </a:p>
          <a:p>
            <a:pPr lvl="1"/>
            <a:r>
              <a:rPr lang="en-US" dirty="0" smtClean="0"/>
              <a:t>Focus on the positive- celebrate some of the positives of spending more time with family</a:t>
            </a:r>
          </a:p>
          <a:p>
            <a:pPr lvl="1"/>
            <a:r>
              <a:rPr lang="en-US" dirty="0" smtClean="0"/>
              <a:t>Establish and maintain a daily routine- a regular schedule provides a sense of control</a:t>
            </a:r>
          </a:p>
          <a:p>
            <a:pPr lvl="1"/>
            <a:r>
              <a:rPr lang="en-US" dirty="0" smtClean="0"/>
              <a:t>Pay attention and be a good listener</a:t>
            </a:r>
            <a:endParaRPr lang="en-US" dirty="0"/>
          </a:p>
        </p:txBody>
      </p:sp>
      <p:pic>
        <p:nvPicPr>
          <p:cNvPr id="6146" name="Picture 2" descr="Separating children and parents at the border causes lifelong damage -  Harvard Health Blog - Harvard Health Publish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1565" y="265107"/>
            <a:ext cx="1884013" cy="1253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5802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Role of Parents and Guardians cont.</a:t>
            </a:r>
            <a:endParaRPr lang="en-US" dirty="0"/>
          </a:p>
        </p:txBody>
      </p:sp>
      <p:sp>
        <p:nvSpPr>
          <p:cNvPr id="3" name="Content Placeholder 2"/>
          <p:cNvSpPr>
            <a:spLocks noGrp="1"/>
          </p:cNvSpPr>
          <p:nvPr>
            <p:ph idx="1"/>
          </p:nvPr>
        </p:nvSpPr>
        <p:spPr/>
        <p:txBody>
          <a:bodyPr/>
          <a:lstStyle/>
          <a:p>
            <a:r>
              <a:rPr lang="en-US" dirty="0" smtClean="0"/>
              <a:t>Monitor television and social media</a:t>
            </a:r>
          </a:p>
          <a:p>
            <a:pPr lvl="1"/>
            <a:r>
              <a:rPr lang="en-US" dirty="0" smtClean="0"/>
              <a:t> </a:t>
            </a:r>
            <a:r>
              <a:rPr lang="en-US" dirty="0"/>
              <a:t>D</a:t>
            </a:r>
            <a:r>
              <a:rPr lang="en-US" dirty="0" smtClean="0"/>
              <a:t>evelopmentally inappropriate information can cause an increase in anxiety and fear</a:t>
            </a:r>
          </a:p>
          <a:p>
            <a:r>
              <a:rPr lang="en-US" dirty="0" smtClean="0"/>
              <a:t>Take time to talk and answer questions truthfully</a:t>
            </a:r>
          </a:p>
          <a:p>
            <a:pPr lvl="1"/>
            <a:r>
              <a:rPr lang="en-US" dirty="0" smtClean="0"/>
              <a:t>Remain calm, reassure children that they are safe (it is okay to feel upset)</a:t>
            </a:r>
          </a:p>
          <a:p>
            <a:r>
              <a:rPr lang="en-US" dirty="0" smtClean="0"/>
              <a:t>Be honest and accurate</a:t>
            </a:r>
          </a:p>
          <a:p>
            <a:pPr lvl="1"/>
            <a:r>
              <a:rPr lang="en-US" dirty="0" smtClean="0"/>
              <a:t>Talk to children about how some stories on COVID-19 that they hear on the internet or TV might be based on rumors and could be inaccurate</a:t>
            </a:r>
          </a:p>
          <a:p>
            <a:pPr lvl="1"/>
            <a:endParaRPr lang="en-US" b="1" dirty="0"/>
          </a:p>
          <a:p>
            <a:pPr marL="457200" lvl="1" indent="0">
              <a:buNone/>
            </a:pPr>
            <a:r>
              <a:rPr lang="en-US" b="1" dirty="0" smtClean="0"/>
              <a:t>Remember that your own well-being is important!</a:t>
            </a:r>
            <a:endParaRPr lang="en-US" b="1" dirty="0"/>
          </a:p>
        </p:txBody>
      </p:sp>
    </p:spTree>
    <p:extLst>
      <p:ext uri="{BB962C8B-B14F-4D97-AF65-F5344CB8AC3E}">
        <p14:creationId xmlns:p14="http://schemas.microsoft.com/office/powerpoint/2010/main" val="35364138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rmAutofit/>
          </a:bodyPr>
          <a:lstStyle/>
          <a:p>
            <a:pPr algn="ctr"/>
            <a:r>
              <a:rPr lang="en-US" sz="3200" b="1" dirty="0">
                <a:solidFill>
                  <a:srgbClr val="7030A0"/>
                </a:solidFill>
              </a:rPr>
              <a:t>Additional Resources</a:t>
            </a:r>
            <a:endParaRPr lang="en-US" sz="3200" dirty="0"/>
          </a:p>
        </p:txBody>
      </p:sp>
      <p:sp>
        <p:nvSpPr>
          <p:cNvPr id="3" name="Content Placeholder 2"/>
          <p:cNvSpPr>
            <a:spLocks noGrp="1"/>
          </p:cNvSpPr>
          <p:nvPr>
            <p:ph idx="1"/>
          </p:nvPr>
        </p:nvSpPr>
        <p:spPr>
          <a:xfrm>
            <a:off x="838200" y="1205345"/>
            <a:ext cx="10515600" cy="5798128"/>
          </a:xfrm>
        </p:spPr>
        <p:txBody>
          <a:bodyPr>
            <a:normAutofit fontScale="55000" lnSpcReduction="20000"/>
          </a:bodyPr>
          <a:lstStyle/>
          <a:p>
            <a:pPr marL="0" indent="0">
              <a:buNone/>
            </a:pPr>
            <a:r>
              <a:rPr lang="en-US" dirty="0" smtClean="0"/>
              <a:t>Supporting Students’ Mental Health During COVID</a:t>
            </a:r>
          </a:p>
          <a:p>
            <a:pPr marL="0" indent="0">
              <a:buNone/>
            </a:pPr>
            <a:r>
              <a:rPr lang="en-US" dirty="0" smtClean="0">
                <a:hlinkClick r:id="rId2"/>
              </a:rPr>
              <a:t>https://childmind.org/article/supporting-students-mental-health/</a:t>
            </a:r>
            <a:endParaRPr lang="en-US" dirty="0" smtClean="0"/>
          </a:p>
          <a:p>
            <a:pPr marL="0" indent="0">
              <a:buNone/>
            </a:pPr>
            <a:endParaRPr lang="en-US" dirty="0"/>
          </a:p>
          <a:p>
            <a:pPr marL="0" indent="0">
              <a:buNone/>
            </a:pPr>
            <a:r>
              <a:rPr lang="en-US" dirty="0" smtClean="0"/>
              <a:t>Zero to Three- Early Connections Last a Lifetime</a:t>
            </a:r>
          </a:p>
          <a:p>
            <a:pPr marL="0" indent="0">
              <a:buNone/>
            </a:pPr>
            <a:r>
              <a:rPr lang="en-US" dirty="0" smtClean="0">
                <a:hlinkClick r:id="rId3"/>
              </a:rPr>
              <a:t>https://www.zerotothree.org/resources/3374-setting-limits</a:t>
            </a:r>
            <a:endParaRPr lang="en-US" dirty="0" smtClean="0"/>
          </a:p>
          <a:p>
            <a:pPr marL="0" indent="0">
              <a:buNone/>
            </a:pPr>
            <a:endParaRPr lang="en-US" dirty="0"/>
          </a:p>
          <a:p>
            <a:pPr marL="0" indent="0">
              <a:buNone/>
            </a:pPr>
            <a:r>
              <a:rPr lang="en-US" dirty="0" smtClean="0"/>
              <a:t>Developmental Tasks The Center for Parenting Education</a:t>
            </a:r>
          </a:p>
          <a:p>
            <a:pPr marL="0" indent="0">
              <a:buNone/>
            </a:pPr>
            <a:r>
              <a:rPr lang="en-US" dirty="0" smtClean="0">
                <a:hlinkClick r:id="rId4"/>
              </a:rPr>
              <a:t>https://centerforparentingeducation.org</a:t>
            </a:r>
            <a:endParaRPr lang="en-US" dirty="0" smtClean="0"/>
          </a:p>
          <a:p>
            <a:pPr marL="0" indent="0">
              <a:buNone/>
            </a:pPr>
            <a:endParaRPr lang="en-US" dirty="0"/>
          </a:p>
          <a:p>
            <a:pPr marL="0" indent="0">
              <a:buNone/>
            </a:pPr>
            <a:r>
              <a:rPr lang="en-US" dirty="0" smtClean="0"/>
              <a:t>COVID-19 Parental Resources Kit- Childhood: CDC</a:t>
            </a:r>
          </a:p>
          <a:p>
            <a:pPr marL="0" indent="0">
              <a:buNone/>
            </a:pPr>
            <a:endParaRPr lang="en-US" dirty="0"/>
          </a:p>
          <a:p>
            <a:pPr marL="0" indent="0">
              <a:buNone/>
            </a:pPr>
            <a:r>
              <a:rPr lang="en-US" dirty="0" smtClean="0"/>
              <a:t>Helping Children Cope with Changes Resulting from COVID-19</a:t>
            </a:r>
          </a:p>
          <a:p>
            <a:pPr marL="0" indent="0">
              <a:buNone/>
            </a:pPr>
            <a:r>
              <a:rPr lang="en-US" dirty="0" smtClean="0">
                <a:hlinkClick r:id="rId5"/>
              </a:rPr>
              <a:t>https://www.nasponline.org</a:t>
            </a:r>
            <a:endParaRPr lang="en-US" dirty="0" smtClean="0"/>
          </a:p>
          <a:p>
            <a:pPr marL="0" indent="0">
              <a:buNone/>
            </a:pPr>
            <a:endParaRPr lang="en-US" dirty="0"/>
          </a:p>
          <a:p>
            <a:pPr marL="0" indent="0">
              <a:buNone/>
            </a:pPr>
            <a:r>
              <a:rPr lang="en-US" dirty="0" smtClean="0"/>
              <a:t>Mental Health During Covid-19: Signs your Child May Need More Support</a:t>
            </a:r>
          </a:p>
          <a:p>
            <a:pPr marL="0" indent="0">
              <a:buNone/>
            </a:pPr>
            <a:r>
              <a:rPr lang="en-US" dirty="0" smtClean="0"/>
              <a:t>Healthychildrne.org</a:t>
            </a:r>
          </a:p>
          <a:p>
            <a:pPr marL="0" indent="0">
              <a:buNone/>
            </a:pPr>
            <a:endParaRPr lang="en-US" dirty="0"/>
          </a:p>
          <a:p>
            <a:pPr marL="0" indent="0">
              <a:buNone/>
            </a:pPr>
            <a:r>
              <a:rPr lang="en-US" dirty="0" smtClean="0"/>
              <a:t>Talking with Children: Tips for Caregivers, Parents, and Teachers During Infectious Disease Outbreaks: SAHMSA</a:t>
            </a:r>
          </a:p>
          <a:p>
            <a:pPr marL="0" indent="0">
              <a:buNone/>
            </a:pPr>
            <a:endParaRPr lang="en-US" dirty="0"/>
          </a:p>
          <a:p>
            <a:pPr marL="0" indent="0">
              <a:buNone/>
            </a:pPr>
            <a:r>
              <a:rPr lang="en-US" dirty="0" smtClean="0"/>
              <a:t>Discussing  Coronavirus with Your Children: Center for the Study of Traumatic Stress</a:t>
            </a:r>
          </a:p>
        </p:txBody>
      </p:sp>
    </p:spTree>
    <p:extLst>
      <p:ext uri="{BB962C8B-B14F-4D97-AF65-F5344CB8AC3E}">
        <p14:creationId xmlns:p14="http://schemas.microsoft.com/office/powerpoint/2010/main" val="15412014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rmAutofit/>
          </a:bodyPr>
          <a:lstStyle/>
          <a:p>
            <a:pPr algn="ctr"/>
            <a:r>
              <a:rPr lang="en-US" sz="3200" b="1" dirty="0">
                <a:solidFill>
                  <a:srgbClr val="7030A0"/>
                </a:solidFill>
              </a:rPr>
              <a:t>Additional </a:t>
            </a:r>
            <a:r>
              <a:rPr lang="en-US" sz="3200" b="1" dirty="0" smtClean="0">
                <a:solidFill>
                  <a:srgbClr val="7030A0"/>
                </a:solidFill>
              </a:rPr>
              <a:t>Resource</a:t>
            </a:r>
            <a:endParaRPr lang="en-US" sz="3200" dirty="0"/>
          </a:p>
        </p:txBody>
      </p:sp>
      <p:sp>
        <p:nvSpPr>
          <p:cNvPr id="3" name="Content Placeholder 2"/>
          <p:cNvSpPr>
            <a:spLocks noGrp="1"/>
          </p:cNvSpPr>
          <p:nvPr>
            <p:ph idx="1"/>
          </p:nvPr>
        </p:nvSpPr>
        <p:spPr>
          <a:xfrm>
            <a:off x="838200" y="1205345"/>
            <a:ext cx="10515600" cy="5798128"/>
          </a:xfrm>
        </p:spPr>
        <p:txBody>
          <a:bodyPr>
            <a:normAutofit/>
          </a:bodyPr>
          <a:lstStyle/>
          <a:p>
            <a:endParaRPr lang="en-US" dirty="0"/>
          </a:p>
          <a:p>
            <a:pPr marL="0" indent="0">
              <a:buNone/>
            </a:pPr>
            <a:r>
              <a:rPr lang="en-US" dirty="0"/>
              <a:t> </a:t>
            </a:r>
            <a:r>
              <a:rPr lang="en-US" b="1" dirty="0"/>
              <a:t>Supporting Stress and Mental Health in Students with Autism During </a:t>
            </a:r>
            <a:r>
              <a:rPr lang="en-US" b="1" dirty="0" smtClean="0"/>
              <a:t> </a:t>
            </a:r>
          </a:p>
          <a:p>
            <a:pPr marL="0" indent="0">
              <a:buNone/>
            </a:pPr>
            <a:r>
              <a:rPr lang="en-US" b="1" dirty="0"/>
              <a:t> </a:t>
            </a:r>
            <a:r>
              <a:rPr lang="en-US" b="1" dirty="0" smtClean="0"/>
              <a:t> COVID 19; A </a:t>
            </a:r>
            <a:r>
              <a:rPr lang="en-US" b="1" dirty="0"/>
              <a:t>Toolkit for Caregivers and Providers </a:t>
            </a:r>
            <a:endParaRPr lang="en-US" b="1" dirty="0" smtClean="0"/>
          </a:p>
          <a:p>
            <a:pPr marL="0" indent="0">
              <a:buNone/>
            </a:pPr>
            <a:endParaRPr lang="en-US" b="1" dirty="0"/>
          </a:p>
          <a:p>
            <a:pPr marL="0" indent="0">
              <a:buNone/>
            </a:pPr>
            <a:r>
              <a:rPr lang="en-US" dirty="0" smtClean="0">
                <a:solidFill>
                  <a:srgbClr val="0070C0"/>
                </a:solidFill>
                <a:hlinkClick r:id="rId2"/>
              </a:rPr>
              <a:t>https</a:t>
            </a:r>
            <a:r>
              <a:rPr lang="en-US" dirty="0">
                <a:solidFill>
                  <a:srgbClr val="0070C0"/>
                </a:solidFill>
                <a:hlinkClick r:id="rId2"/>
              </a:rPr>
              <a:t>://</a:t>
            </a:r>
            <a:r>
              <a:rPr lang="en-US" dirty="0" smtClean="0">
                <a:solidFill>
                  <a:srgbClr val="0070C0"/>
                </a:solidFill>
                <a:hlinkClick r:id="rId2"/>
              </a:rPr>
              <a:t>www.wssd.org/Page/12256</a:t>
            </a:r>
            <a:endParaRPr lang="en-US" dirty="0" smtClean="0">
              <a:solidFill>
                <a:srgbClr val="0070C0"/>
              </a:solidFill>
            </a:endParaRP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sp>
        <p:nvSpPr>
          <p:cNvPr id="4" name="AutoShape 2" descr="Mental Health Conditions Common Among Individuals With Autism - Psychiatry  Advis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Mental Health Conditions Common Among Individuals With Autism - Psychiatry  Advis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Mental Health Conditions Common Among Individuals With Autism - Psychiatry  Advisor"/>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5973" y="2851368"/>
            <a:ext cx="3277854" cy="1795788"/>
          </a:xfrm>
          <a:prstGeom prst="rect">
            <a:avLst/>
          </a:prstGeom>
        </p:spPr>
      </p:pic>
    </p:spTree>
    <p:extLst>
      <p:ext uri="{BB962C8B-B14F-4D97-AF65-F5344CB8AC3E}">
        <p14:creationId xmlns:p14="http://schemas.microsoft.com/office/powerpoint/2010/main" val="345231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7" y="457200"/>
            <a:ext cx="10916784" cy="1600200"/>
          </a:xfrm>
        </p:spPr>
        <p:txBody>
          <a:bodyPr>
            <a:noAutofit/>
          </a:bodyPr>
          <a:lstStyle/>
          <a:p>
            <a:r>
              <a:rPr lang="en-US" sz="6000" b="1" dirty="0" smtClean="0">
                <a:solidFill>
                  <a:srgbClr val="0070C0"/>
                </a:solidFill>
              </a:rPr>
              <a:t>From Behavior to Behavioral Health: An Evolution</a:t>
            </a:r>
            <a:endParaRPr lang="en-US" sz="6000" b="1" dirty="0">
              <a:solidFill>
                <a:srgbClr val="0070C0"/>
              </a:solidFill>
            </a:endParaRPr>
          </a:p>
        </p:txBody>
      </p:sp>
      <p:sp>
        <p:nvSpPr>
          <p:cNvPr id="8" name="Text Placeholder 7"/>
          <p:cNvSpPr>
            <a:spLocks noGrp="1"/>
          </p:cNvSpPr>
          <p:nvPr>
            <p:ph type="body" sz="half" idx="2"/>
          </p:nvPr>
        </p:nvSpPr>
        <p:spPr>
          <a:ln>
            <a:solidFill>
              <a:schemeClr val="accent6">
                <a:lumMod val="50000"/>
              </a:schemeClr>
            </a:solidFill>
          </a:ln>
        </p:spPr>
        <p:txBody>
          <a:bodyPr>
            <a:normAutofit/>
          </a:bodyPr>
          <a:lstStyle/>
          <a:p>
            <a:pPr algn="ctr"/>
            <a:endParaRPr lang="en-US" sz="2400" b="1" dirty="0" smtClean="0">
              <a:latin typeface="Harlow Solid Italic" panose="04030604020F02020D02" pitchFamily="82" charset="0"/>
            </a:endParaRPr>
          </a:p>
          <a:p>
            <a:pPr algn="ctr"/>
            <a:r>
              <a:rPr lang="en-US" sz="2400" b="1" dirty="0" smtClean="0">
                <a:latin typeface="Harlow Solid Italic" panose="04030604020F02020D02" pitchFamily="82" charset="0"/>
              </a:rPr>
              <a:t>“No One Ever Asked Me.”</a:t>
            </a:r>
            <a:endParaRPr lang="en-US" sz="2400" b="1" dirty="0">
              <a:latin typeface="Harlow Solid Italic" panose="04030604020F02020D02" pitchFamily="8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2468" y="3134519"/>
            <a:ext cx="1666875" cy="1657350"/>
          </a:xfrm>
          <a:prstGeom prst="rect">
            <a:avLst/>
          </a:prstGeom>
        </p:spPr>
      </p:pic>
      <p:pic>
        <p:nvPicPr>
          <p:cNvPr id="10" name="Picture 2" descr="https://www.lbcoaching.co.za/wp-content/uploads/2019/04/elephant-in-the-room-2.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170662" y="2585714"/>
            <a:ext cx="6172200" cy="3283273"/>
          </a:xfrm>
          <a:prstGeom prst="rect">
            <a:avLst/>
          </a:prstGeom>
          <a:noFill/>
          <a:ln>
            <a:solidFill>
              <a:schemeClr val="accent2">
                <a:lumMod val="7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3643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0070C0"/>
                </a:solidFill>
              </a:rPr>
              <a:t>Positive Aspects </a:t>
            </a:r>
            <a:endParaRPr lang="en-US" sz="6000" b="1" dirty="0">
              <a:solidFill>
                <a:srgbClr val="0070C0"/>
              </a:solidFill>
            </a:endParaRPr>
          </a:p>
        </p:txBody>
      </p:sp>
      <p:sp>
        <p:nvSpPr>
          <p:cNvPr id="3" name="Content Placeholder 2"/>
          <p:cNvSpPr>
            <a:spLocks noGrp="1"/>
          </p:cNvSpPr>
          <p:nvPr>
            <p:ph idx="1"/>
          </p:nvPr>
        </p:nvSpPr>
        <p:spPr/>
        <p:txBody>
          <a:bodyPr>
            <a:normAutofit/>
          </a:bodyPr>
          <a:lstStyle/>
          <a:p>
            <a:r>
              <a:rPr lang="en-US" sz="3600" dirty="0" smtClean="0"/>
              <a:t>Demonstrated the Resiliency of Children and Adolescents</a:t>
            </a:r>
          </a:p>
          <a:p>
            <a:r>
              <a:rPr lang="en-US" sz="3600" dirty="0" smtClean="0"/>
              <a:t>Encouraged families to </a:t>
            </a:r>
            <a:r>
              <a:rPr lang="en-US" sz="3600" dirty="0" smtClean="0"/>
              <a:t>Seek </a:t>
            </a:r>
            <a:r>
              <a:rPr lang="en-US" sz="3600" dirty="0"/>
              <a:t>H</a:t>
            </a:r>
            <a:r>
              <a:rPr lang="en-US" sz="3600" dirty="0" smtClean="0"/>
              <a:t>elp</a:t>
            </a:r>
            <a:endParaRPr lang="en-US" sz="3600" dirty="0" smtClean="0"/>
          </a:p>
          <a:p>
            <a:r>
              <a:rPr lang="en-US" sz="3600" dirty="0" smtClean="0"/>
              <a:t>Changed the Conversation about Mental Health</a:t>
            </a:r>
          </a:p>
          <a:p>
            <a:r>
              <a:rPr lang="en-US" sz="3600" dirty="0" smtClean="0"/>
              <a:t>Schools became the Anchor</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0991" y="4057964"/>
            <a:ext cx="5007364" cy="2800036"/>
          </a:xfrm>
          <a:prstGeom prst="rect">
            <a:avLst/>
          </a:prstGeom>
        </p:spPr>
      </p:pic>
    </p:spTree>
    <p:extLst>
      <p:ext uri="{BB962C8B-B14F-4D97-AF65-F5344CB8AC3E}">
        <p14:creationId xmlns:p14="http://schemas.microsoft.com/office/powerpoint/2010/main" val="13814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smtClean="0">
                <a:solidFill>
                  <a:srgbClr val="C00000"/>
                </a:solidFill>
              </a:rPr>
              <a:t>How is the Covid-19 pandemic affecting adolescents?</a:t>
            </a:r>
            <a:endParaRPr lang="en-US" sz="5400" b="1" dirty="0">
              <a:solidFill>
                <a:srgbClr val="C00000"/>
              </a:solidFill>
            </a:endParaRPr>
          </a:p>
        </p:txBody>
      </p:sp>
      <p:sp>
        <p:nvSpPr>
          <p:cNvPr id="3" name="Content Placeholder 2"/>
          <p:cNvSpPr>
            <a:spLocks noGrp="1"/>
          </p:cNvSpPr>
          <p:nvPr>
            <p:ph idx="1"/>
          </p:nvPr>
        </p:nvSpPr>
        <p:spPr/>
        <p:txBody>
          <a:bodyPr>
            <a:normAutofit lnSpcReduction="10000"/>
          </a:bodyPr>
          <a:lstStyle/>
          <a:p>
            <a:endParaRPr lang="en-US" b="1" dirty="0" smtClean="0">
              <a:solidFill>
                <a:srgbClr val="7030A0"/>
              </a:solidFill>
            </a:endParaRPr>
          </a:p>
          <a:p>
            <a:pPr marL="0" indent="0">
              <a:buNone/>
            </a:pPr>
            <a:r>
              <a:rPr lang="en-US" b="1" dirty="0" smtClean="0">
                <a:solidFill>
                  <a:srgbClr val="7030A0"/>
                </a:solidFill>
              </a:rPr>
              <a:t>Greatest impact stems from</a:t>
            </a:r>
            <a:r>
              <a:rPr lang="en-US" dirty="0" smtClean="0"/>
              <a:t>: </a:t>
            </a:r>
          </a:p>
          <a:p>
            <a:pPr lvl="1"/>
            <a:r>
              <a:rPr lang="en-US" dirty="0"/>
              <a:t>S</a:t>
            </a:r>
            <a:r>
              <a:rPr lang="en-US" dirty="0" smtClean="0"/>
              <a:t>chool closures</a:t>
            </a:r>
          </a:p>
          <a:p>
            <a:pPr lvl="1"/>
            <a:r>
              <a:rPr lang="en-US" dirty="0" smtClean="0"/>
              <a:t>Being in the house with family members</a:t>
            </a:r>
          </a:p>
          <a:p>
            <a:pPr lvl="1"/>
            <a:r>
              <a:rPr lang="en-US" dirty="0" smtClean="0"/>
              <a:t>Not getting to see friends and peers</a:t>
            </a:r>
          </a:p>
          <a:p>
            <a:endParaRPr lang="en-US" dirty="0"/>
          </a:p>
          <a:p>
            <a:pPr marL="0" indent="0">
              <a:buNone/>
            </a:pPr>
            <a:r>
              <a:rPr lang="en-US" b="1" dirty="0">
                <a:solidFill>
                  <a:srgbClr val="7030A0"/>
                </a:solidFill>
              </a:rPr>
              <a:t>Developmental tasks of a</a:t>
            </a:r>
            <a:r>
              <a:rPr lang="en-US" b="1" dirty="0" smtClean="0">
                <a:solidFill>
                  <a:srgbClr val="7030A0"/>
                </a:solidFill>
              </a:rPr>
              <a:t>dolescence:</a:t>
            </a:r>
            <a:endParaRPr lang="en-US" dirty="0" smtClean="0">
              <a:solidFill>
                <a:srgbClr val="7030A0"/>
              </a:solidFill>
            </a:endParaRPr>
          </a:p>
          <a:p>
            <a:pPr lvl="1"/>
            <a:r>
              <a:rPr lang="en-US" dirty="0" smtClean="0"/>
              <a:t>Develop social skills and empathy</a:t>
            </a:r>
            <a:endParaRPr lang="en-US" dirty="0"/>
          </a:p>
          <a:p>
            <a:pPr lvl="1"/>
            <a:r>
              <a:rPr lang="en-US" dirty="0" smtClean="0"/>
              <a:t>Develop a sense of identity </a:t>
            </a:r>
          </a:p>
          <a:p>
            <a:pPr lvl="1"/>
            <a:r>
              <a:rPr lang="en-US" dirty="0" smtClean="0"/>
              <a:t>Sense of time differs from adults. They live their lives in a series of events (that might not be happening).</a:t>
            </a:r>
            <a:endParaRPr lang="en-US" dirty="0"/>
          </a:p>
        </p:txBody>
      </p:sp>
    </p:spTree>
    <p:extLst>
      <p:ext uri="{BB962C8B-B14F-4D97-AF65-F5344CB8AC3E}">
        <p14:creationId xmlns:p14="http://schemas.microsoft.com/office/powerpoint/2010/main" val="284642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accent5">
                    <a:lumMod val="75000"/>
                  </a:schemeClr>
                </a:solidFill>
              </a:rPr>
              <a:t>Pandemic Challenges</a:t>
            </a:r>
            <a:endParaRPr lang="en-US" sz="6000" b="1" dirty="0">
              <a:solidFill>
                <a:schemeClr val="accent5">
                  <a:lumMod val="75000"/>
                </a:schemeClr>
              </a:solidFill>
            </a:endParaRPr>
          </a:p>
        </p:txBody>
      </p:sp>
      <p:sp>
        <p:nvSpPr>
          <p:cNvPr id="3" name="Content Placeholder 2"/>
          <p:cNvSpPr>
            <a:spLocks noGrp="1"/>
          </p:cNvSpPr>
          <p:nvPr>
            <p:ph idx="1"/>
          </p:nvPr>
        </p:nvSpPr>
        <p:spPr/>
        <p:txBody>
          <a:bodyPr/>
          <a:lstStyle/>
          <a:p>
            <a:endParaRPr lang="en-US" dirty="0" smtClean="0"/>
          </a:p>
          <a:p>
            <a:r>
              <a:rPr lang="en-US" dirty="0" smtClean="0"/>
              <a:t>Change in routine</a:t>
            </a:r>
          </a:p>
          <a:p>
            <a:r>
              <a:rPr lang="en-US" dirty="0" smtClean="0"/>
              <a:t>Break in continuity of learning</a:t>
            </a:r>
          </a:p>
          <a:p>
            <a:r>
              <a:rPr lang="en-US" dirty="0" smtClean="0"/>
              <a:t>Break in continuity of health care</a:t>
            </a:r>
          </a:p>
          <a:p>
            <a:r>
              <a:rPr lang="en-US" dirty="0" smtClean="0"/>
              <a:t>Missed significant life events </a:t>
            </a:r>
            <a:r>
              <a:rPr lang="en-US" dirty="0" smtClean="0">
                <a:sym typeface="Wingdings" panose="05000000000000000000" pitchFamily="2" charset="2"/>
              </a:rPr>
              <a:t></a:t>
            </a:r>
            <a:r>
              <a:rPr lang="en-US" dirty="0" smtClean="0"/>
              <a:t> Grief</a:t>
            </a:r>
          </a:p>
          <a:p>
            <a:r>
              <a:rPr lang="en-US" dirty="0" smtClean="0"/>
              <a:t>Loss of security of safety</a:t>
            </a:r>
          </a:p>
          <a:p>
            <a:r>
              <a:rPr lang="en-US" dirty="0" smtClean="0"/>
              <a:t>Challenges in lower-income communities</a:t>
            </a:r>
          </a:p>
          <a:p>
            <a:pPr marL="0" indent="0">
              <a:buNone/>
            </a:pPr>
            <a:endParaRPr lang="en-US" dirty="0" smtClean="0"/>
          </a:p>
        </p:txBody>
      </p:sp>
      <p:pic>
        <p:nvPicPr>
          <p:cNvPr id="4" name="Picture 3" descr="Woman Wearing Protective Mask Outside"/>
          <p:cNvPicPr/>
          <p:nvPr/>
        </p:nvPicPr>
        <p:blipFill>
          <a:blip r:embed="rId2">
            <a:extLst>
              <a:ext uri="{28A0092B-C50C-407E-A947-70E740481C1C}">
                <a14:useLocalDpi xmlns:a14="http://schemas.microsoft.com/office/drawing/2010/main" val="0"/>
              </a:ext>
            </a:extLst>
          </a:blip>
          <a:srcRect/>
          <a:stretch>
            <a:fillRect/>
          </a:stretch>
        </p:blipFill>
        <p:spPr bwMode="auto">
          <a:xfrm>
            <a:off x="7092941" y="2976563"/>
            <a:ext cx="4763135" cy="3200400"/>
          </a:xfrm>
          <a:prstGeom prst="rect">
            <a:avLst/>
          </a:prstGeom>
          <a:noFill/>
          <a:ln>
            <a:noFill/>
          </a:ln>
        </p:spPr>
      </p:pic>
    </p:spTree>
    <p:extLst>
      <p:ext uri="{BB962C8B-B14F-4D97-AF65-F5344CB8AC3E}">
        <p14:creationId xmlns:p14="http://schemas.microsoft.com/office/powerpoint/2010/main" val="2784049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accent5">
                    <a:lumMod val="75000"/>
                  </a:schemeClr>
                </a:solidFill>
              </a:rPr>
              <a:t>Change in routine</a:t>
            </a:r>
            <a:endParaRPr lang="en-US" sz="6000" b="1" dirty="0">
              <a:solidFill>
                <a:schemeClr val="accent5">
                  <a:lumMod val="75000"/>
                </a:schemeClr>
              </a:solidFill>
            </a:endParaRPr>
          </a:p>
        </p:txBody>
      </p:sp>
      <p:sp>
        <p:nvSpPr>
          <p:cNvPr id="3" name="Content Placeholder 2"/>
          <p:cNvSpPr>
            <a:spLocks noGrp="1"/>
          </p:cNvSpPr>
          <p:nvPr>
            <p:ph idx="1"/>
          </p:nvPr>
        </p:nvSpPr>
        <p:spPr>
          <a:xfrm>
            <a:off x="838200" y="1416676"/>
            <a:ext cx="10515600" cy="5441324"/>
          </a:xfrm>
        </p:spPr>
        <p:txBody>
          <a:bodyPr>
            <a:normAutofit lnSpcReduction="10000"/>
          </a:bodyPr>
          <a:lstStyle/>
          <a:p>
            <a:r>
              <a:rPr lang="en-US" dirty="0" smtClean="0"/>
              <a:t>Physically or socially distancing from someone you love-friends, boyfriend/girlfriend, family or worship community is really challenging for teens.</a:t>
            </a:r>
            <a:endParaRPr lang="en-US" dirty="0"/>
          </a:p>
          <a:p>
            <a:r>
              <a:rPr lang="en-US" dirty="0" smtClean="0"/>
              <a:t>Adolescents might struggle with having to skip social gathering or wearing masks.</a:t>
            </a:r>
            <a:endParaRPr lang="en-US" dirty="0"/>
          </a:p>
          <a:p>
            <a:r>
              <a:rPr lang="en-US" dirty="0" smtClean="0"/>
              <a:t>Important for adults to helps teens safely connect with family and friends remotely.</a:t>
            </a:r>
          </a:p>
          <a:p>
            <a:r>
              <a:rPr lang="en-US" dirty="0" smtClean="0"/>
              <a:t>Establishing some sort of routine is important, including a time for schooling (hybrid or virtual) and exercise and an opportunity to leave the house.</a:t>
            </a:r>
          </a:p>
          <a:p>
            <a:r>
              <a:rPr lang="en-US" dirty="0" smtClean="0">
                <a:solidFill>
                  <a:srgbClr val="FF0000"/>
                </a:solidFill>
              </a:rPr>
              <a:t>SLEEP SCHEDULES</a:t>
            </a:r>
            <a:r>
              <a:rPr lang="en-US" dirty="0" smtClean="0"/>
              <a:t>-one of the most important things to establish. Adolescents need 9-10 hours per night. Less could lead to higher stress levels and lower levels of cognitive functioning.</a:t>
            </a:r>
          </a:p>
          <a:p>
            <a:endParaRPr lang="en-US" dirty="0"/>
          </a:p>
        </p:txBody>
      </p:sp>
    </p:spTree>
    <p:extLst>
      <p:ext uri="{BB962C8B-B14F-4D97-AF65-F5344CB8AC3E}">
        <p14:creationId xmlns:p14="http://schemas.microsoft.com/office/powerpoint/2010/main" val="2917817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accent5">
                    <a:lumMod val="75000"/>
                  </a:schemeClr>
                </a:solidFill>
              </a:rPr>
              <a:t>Break in continuity of learning</a:t>
            </a:r>
            <a:endParaRPr lang="en-US" sz="6000" b="1" dirty="0">
              <a:solidFill>
                <a:schemeClr val="accent5">
                  <a:lumMod val="75000"/>
                </a:schemeClr>
              </a:solidFill>
            </a:endParaRPr>
          </a:p>
        </p:txBody>
      </p:sp>
      <p:sp>
        <p:nvSpPr>
          <p:cNvPr id="3" name="Content Placeholder 2"/>
          <p:cNvSpPr>
            <a:spLocks noGrp="1"/>
          </p:cNvSpPr>
          <p:nvPr>
            <p:ph idx="1"/>
          </p:nvPr>
        </p:nvSpPr>
        <p:spPr/>
        <p:txBody>
          <a:bodyPr>
            <a:normAutofit fontScale="85000" lnSpcReduction="10000"/>
          </a:bodyPr>
          <a:lstStyle/>
          <a:p>
            <a:r>
              <a:rPr lang="en-US" dirty="0" smtClean="0"/>
              <a:t>Immediate need for virtual learning brought to light inequity in resources, access and connectivity across families and communities.</a:t>
            </a:r>
          </a:p>
          <a:p>
            <a:endParaRPr lang="en-US" dirty="0"/>
          </a:p>
          <a:p>
            <a:r>
              <a:rPr lang="en-US" dirty="0" smtClean="0"/>
              <a:t>School closures might have caused a break or disruption in supplemental services (occupational, behavioral or speech therapy).</a:t>
            </a:r>
          </a:p>
          <a:p>
            <a:endParaRPr lang="en-US" dirty="0"/>
          </a:p>
          <a:p>
            <a:r>
              <a:rPr lang="en-US" dirty="0" smtClean="0"/>
              <a:t>Impact on adolescents’ development of athletic or hands-on vocational skills.</a:t>
            </a:r>
          </a:p>
          <a:p>
            <a:endParaRPr lang="en-US" dirty="0"/>
          </a:p>
          <a:p>
            <a:r>
              <a:rPr lang="en-US" dirty="0" smtClean="0"/>
              <a:t>“Zoom fatigue”</a:t>
            </a:r>
          </a:p>
          <a:p>
            <a:endParaRPr lang="en-US" dirty="0"/>
          </a:p>
          <a:p>
            <a:r>
              <a:rPr lang="en-US" dirty="0" smtClean="0"/>
              <a:t>Stress around going back in-person or switching to virtual. </a:t>
            </a:r>
            <a:endParaRPr lang="en-US" dirty="0"/>
          </a:p>
        </p:txBody>
      </p:sp>
    </p:spTree>
    <p:extLst>
      <p:ext uri="{BB962C8B-B14F-4D97-AF65-F5344CB8AC3E}">
        <p14:creationId xmlns:p14="http://schemas.microsoft.com/office/powerpoint/2010/main" val="2828447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accent5">
                    <a:lumMod val="75000"/>
                  </a:schemeClr>
                </a:solidFill>
              </a:rPr>
              <a:t>Break in continuity of health care</a:t>
            </a:r>
            <a:endParaRPr lang="en-US" sz="6000" b="1" dirty="0">
              <a:solidFill>
                <a:schemeClr val="accent5">
                  <a:lumMod val="75000"/>
                </a:schemeClr>
              </a:solidFill>
            </a:endParaRPr>
          </a:p>
        </p:txBody>
      </p:sp>
      <p:sp>
        <p:nvSpPr>
          <p:cNvPr id="3" name="Content Placeholder 2"/>
          <p:cNvSpPr>
            <a:spLocks noGrp="1"/>
          </p:cNvSpPr>
          <p:nvPr>
            <p:ph idx="1"/>
          </p:nvPr>
        </p:nvSpPr>
        <p:spPr/>
        <p:txBody>
          <a:bodyPr/>
          <a:lstStyle/>
          <a:p>
            <a:r>
              <a:rPr lang="en-US" dirty="0" smtClean="0"/>
              <a:t>Parents may have avoided seeking routine health care (dental, eye, immunizations, pediatric well-visits) due to stay-at-home orders. </a:t>
            </a:r>
          </a:p>
          <a:p>
            <a:endParaRPr lang="en-US" dirty="0"/>
          </a:p>
          <a:p>
            <a:r>
              <a:rPr lang="en-US" dirty="0" smtClean="0"/>
              <a:t>School closures lessened their ability to receive mental health services that might have been offered in school. </a:t>
            </a:r>
          </a:p>
          <a:p>
            <a:endParaRPr lang="en-US" dirty="0"/>
          </a:p>
          <a:p>
            <a:r>
              <a:rPr lang="en-US" dirty="0" smtClean="0"/>
              <a:t>Continuity of health care in all capacities (mental, physical) should be a priority. </a:t>
            </a:r>
          </a:p>
          <a:p>
            <a:endParaRPr lang="en-US" dirty="0"/>
          </a:p>
          <a:p>
            <a:endParaRPr lang="en-US" dirty="0"/>
          </a:p>
        </p:txBody>
      </p:sp>
    </p:spTree>
    <p:extLst>
      <p:ext uri="{BB962C8B-B14F-4D97-AF65-F5344CB8AC3E}">
        <p14:creationId xmlns:p14="http://schemas.microsoft.com/office/powerpoint/2010/main" val="3619052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608</TotalTime>
  <Words>2152</Words>
  <Application>Microsoft Office PowerPoint</Application>
  <PresentationFormat>Widescreen</PresentationFormat>
  <Paragraphs>261</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Harlow Solid Italic</vt:lpstr>
      <vt:lpstr>Wingdings</vt:lpstr>
      <vt:lpstr>Office Theme</vt:lpstr>
      <vt:lpstr>COVID-19 and Child/Adolescent Mental Health</vt:lpstr>
      <vt:lpstr>   Behavioral Health Department</vt:lpstr>
      <vt:lpstr>From Behavior to Behavioral Health: An Evolution</vt:lpstr>
      <vt:lpstr>Positive Aspects </vt:lpstr>
      <vt:lpstr>How is the Covid-19 pandemic affecting adolescents?</vt:lpstr>
      <vt:lpstr>Pandemic Challenges</vt:lpstr>
      <vt:lpstr>Change in routine</vt:lpstr>
      <vt:lpstr>Break in continuity of learning</vt:lpstr>
      <vt:lpstr>Break in continuity of health care</vt:lpstr>
      <vt:lpstr>Missed significant life events  Grief</vt:lpstr>
      <vt:lpstr>Loss of security and safety</vt:lpstr>
      <vt:lpstr>Challenges in lower-income communities</vt:lpstr>
      <vt:lpstr>What can you do as parents/caregivers?</vt:lpstr>
      <vt:lpstr>Recognize and address fear and stress</vt:lpstr>
      <vt:lpstr>Teach and reinforce everyday preventative actions</vt:lpstr>
      <vt:lpstr>Help adolescents stay socially connected</vt:lpstr>
      <vt:lpstr>At-home resources to help children with anxiety</vt:lpstr>
      <vt:lpstr>Online Resources</vt:lpstr>
      <vt:lpstr>Additional Resources</vt:lpstr>
      <vt:lpstr>COVID-19 and Children's Mental Health</vt:lpstr>
      <vt:lpstr>How is the Covid-19 Pandemic Affecting Children?</vt:lpstr>
      <vt:lpstr>Developmental Tasks of Children (6-11 yrs old)</vt:lpstr>
      <vt:lpstr>Mental Health and Children</vt:lpstr>
      <vt:lpstr>Helping Children Cope</vt:lpstr>
      <vt:lpstr>Discussing COVID-19 with Children</vt:lpstr>
      <vt:lpstr>The Role of Parents and Guardians</vt:lpstr>
      <vt:lpstr>The Role of Parents and Guardians cont.</vt:lpstr>
      <vt:lpstr>Additional Resources</vt:lpstr>
      <vt:lpstr>Additional Resource</vt:lpstr>
    </vt:vector>
  </TitlesOfParts>
  <Company>Wallingford-Swarthmore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and Adolescent Mental Health</dc:title>
  <dc:creator>Marlena O'Kane</dc:creator>
  <cp:lastModifiedBy>Megan McCullough</cp:lastModifiedBy>
  <cp:revision>57</cp:revision>
  <dcterms:created xsi:type="dcterms:W3CDTF">2021-03-02T13:32:31Z</dcterms:created>
  <dcterms:modified xsi:type="dcterms:W3CDTF">2021-04-26T13:28:56Z</dcterms:modified>
</cp:coreProperties>
</file>